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71" r:id="rId11"/>
    <p:sldId id="265" r:id="rId12"/>
    <p:sldId id="266" r:id="rId13"/>
    <p:sldId id="267" r:id="rId14"/>
    <p:sldId id="268" r:id="rId15"/>
    <p:sldId id="270" r:id="rId16"/>
  </p:sldIdLst>
  <p:sldSz cx="9144000" cy="5143500" type="screen16x9"/>
  <p:notesSz cx="6858000" cy="9144000"/>
  <p:embeddedFontLst>
    <p:embeddedFont>
      <p:font typeface="Montserrat SemiBold" panose="00000700000000000000" pitchFamily="2" charset="0"/>
      <p:regular r:id="rId18"/>
      <p:bold r:id="rId19"/>
      <p:italic r:id="rId20"/>
      <p:boldItalic r:id="rId21"/>
    </p:embeddedFont>
    <p:embeddedFont>
      <p:font typeface="Open Sans" panose="020B0606030504020204" pitchFamily="3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6" roundtripDataSignature="AMtx7mg8XEvZIASx67SnMotkd8u0Njr2q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customschemas.google.com/relationships/presentationmetadata" Target="meta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jpg>
</file>

<file path=ppt/media/image15.jpg>
</file>

<file path=ppt/media/image16.png>
</file>

<file path=ppt/media/image2.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a:extLst>
            <a:ext uri="{FF2B5EF4-FFF2-40B4-BE49-F238E27FC236}">
              <a16:creationId xmlns:a16="http://schemas.microsoft.com/office/drawing/2014/main" id="{87622765-66F6-E367-3716-77D6E2A2ECEF}"/>
            </a:ext>
          </a:extLst>
        </p:cNvPr>
        <p:cNvGrpSpPr/>
        <p:nvPr/>
      </p:nvGrpSpPr>
      <p:grpSpPr>
        <a:xfrm>
          <a:off x="0" y="0"/>
          <a:ext cx="0" cy="0"/>
          <a:chOff x="0" y="0"/>
          <a:chExt cx="0" cy="0"/>
        </a:xfrm>
      </p:grpSpPr>
      <p:sp>
        <p:nvSpPr>
          <p:cNvPr id="101" name="Google Shape;101;p10:notes">
            <a:extLst>
              <a:ext uri="{FF2B5EF4-FFF2-40B4-BE49-F238E27FC236}">
                <a16:creationId xmlns:a16="http://schemas.microsoft.com/office/drawing/2014/main" id="{1023868C-1586-182E-7E49-D6B770451EA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2" name="Google Shape;102;p10:notes">
            <a:extLst>
              <a:ext uri="{FF2B5EF4-FFF2-40B4-BE49-F238E27FC236}">
                <a16:creationId xmlns:a16="http://schemas.microsoft.com/office/drawing/2014/main" id="{DB7F034B-E5CA-0515-6DAF-68AFE001FC8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048514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8" name="Google Shape;108;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4" name="Google Shape;114;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0" name="Google Shape;120;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8" name="Google Shape;138;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 name="Google Shape;60;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6" name="Google Shape;6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2" name="Google Shape;72;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8" name="Google Shape;7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0" name="Google Shape;90;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2" name="Google Shape;102;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
        <p:cNvGrpSpPr/>
        <p:nvPr/>
      </p:nvGrpSpPr>
      <p:grpSpPr>
        <a:xfrm>
          <a:off x="0" y="0"/>
          <a:ext cx="0" cy="0"/>
          <a:chOff x="0" y="0"/>
          <a:chExt cx="0" cy="0"/>
        </a:xfrm>
      </p:grpSpPr>
      <p:sp>
        <p:nvSpPr>
          <p:cNvPr id="10" name="Google Shape;10;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28"/>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5" name="Google Shape;45;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29"/>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29"/>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9" name="Google Shape;49;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0"/>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3" name="Google Shape;13;p20"/>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4" name="Google Shape;14;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21"/>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7" name="Google Shape;17;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2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0" name="Google Shape;20;p2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1" name="Google Shape;21;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4" name="Google Shape;24;p23"/>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5" name="Google Shape;25;p23"/>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6" name="Google Shape;26;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2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9" name="Google Shape;29;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25"/>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2" name="Google Shape;32;p25"/>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3" name="Google Shape;33;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26"/>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6" name="Google Shape;3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27"/>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27"/>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0" name="Google Shape;40;p27"/>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1" name="Google Shape;41;p27"/>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2" name="Google Shape;42;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4.jp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5.jp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jp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55" name="Google Shape;55;p1"/>
          <p:cNvSpPr txBox="1"/>
          <p:nvPr/>
        </p:nvSpPr>
        <p:spPr>
          <a:xfrm>
            <a:off x="349050" y="3221073"/>
            <a:ext cx="8520600" cy="443700"/>
          </a:xfrm>
          <a:prstGeom prst="rect">
            <a:avLst/>
          </a:prstGeom>
          <a:noFill/>
          <a:ln>
            <a:noFill/>
          </a:ln>
        </p:spPr>
        <p:txBody>
          <a:bodyPr spcFirstLastPara="1" wrap="square" lIns="91425" tIns="91425" rIns="91425" bIns="91425" anchor="t" anchorCtr="0">
            <a:normAutofit/>
          </a:bodyPr>
          <a:lstStyle/>
          <a:p>
            <a:pPr marL="0" marR="0" lvl="0" indent="0" algn="l" rtl="0">
              <a:lnSpc>
                <a:spcPct val="80000"/>
              </a:lnSpc>
              <a:spcBef>
                <a:spcPts val="0"/>
              </a:spcBef>
              <a:spcAft>
                <a:spcPts val="0"/>
              </a:spcAft>
              <a:buClr>
                <a:srgbClr val="000000"/>
              </a:buClr>
              <a:buSzPts val="1800"/>
              <a:buFont typeface="Arial"/>
              <a:buNone/>
            </a:pPr>
            <a:r>
              <a:rPr lang="en-GB" sz="1800" b="0" i="0" u="none" strike="noStrike" cap="none" dirty="0">
                <a:solidFill>
                  <a:srgbClr val="202729"/>
                </a:solidFill>
                <a:latin typeface="Montserrat SemiBold"/>
                <a:ea typeface="Montserrat SemiBold"/>
                <a:cs typeface="Montserrat SemiBold"/>
                <a:sym typeface="Montserrat SemiBold"/>
              </a:rPr>
              <a:t>Team Name : Morning Group</a:t>
            </a:r>
            <a:endParaRPr sz="1800" b="0" i="0" u="none" strike="noStrike" cap="none" dirty="0">
              <a:solidFill>
                <a:srgbClr val="202729"/>
              </a:solidFill>
              <a:latin typeface="Montserrat SemiBold"/>
              <a:ea typeface="Montserrat SemiBold"/>
              <a:cs typeface="Montserrat SemiBold"/>
              <a:sym typeface="Montserrat SemiBold"/>
            </a:endParaRPr>
          </a:p>
        </p:txBody>
      </p:sp>
      <p:sp>
        <p:nvSpPr>
          <p:cNvPr id="56" name="Google Shape;56;p1"/>
          <p:cNvSpPr txBox="1"/>
          <p:nvPr/>
        </p:nvSpPr>
        <p:spPr>
          <a:xfrm>
            <a:off x="383100" y="4170889"/>
            <a:ext cx="8520600" cy="8607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10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Which domain does your idea address? (Agriculture / Healthcare / Skilling / Education): Healthcare</a:t>
            </a:r>
            <a:endParaRPr sz="1500" b="0" i="0" u="none" strike="noStrike" cap="none" dirty="0">
              <a:solidFill>
                <a:srgbClr val="202729"/>
              </a:solidFill>
              <a:latin typeface="Montserrat SemiBold"/>
              <a:ea typeface="Montserrat SemiBold"/>
              <a:cs typeface="Montserrat SemiBold"/>
              <a:sym typeface="Montserrat SemiBold"/>
            </a:endParaRPr>
          </a:p>
        </p:txBody>
      </p:sp>
      <p:sp>
        <p:nvSpPr>
          <p:cNvPr id="57" name="Google Shape;57;p1"/>
          <p:cNvSpPr txBox="1"/>
          <p:nvPr/>
        </p:nvSpPr>
        <p:spPr>
          <a:xfrm>
            <a:off x="364538" y="3695833"/>
            <a:ext cx="8520600" cy="443700"/>
          </a:xfrm>
          <a:prstGeom prst="rect">
            <a:avLst/>
          </a:prstGeom>
          <a:noFill/>
          <a:ln>
            <a:noFill/>
          </a:ln>
        </p:spPr>
        <p:txBody>
          <a:bodyPr spcFirstLastPara="1" wrap="square" lIns="91425" tIns="91425" rIns="91425" bIns="91425" anchor="t" anchorCtr="0">
            <a:normAutofit/>
          </a:bodyPr>
          <a:lstStyle/>
          <a:p>
            <a:pPr marL="0" marR="0" lvl="0" indent="0" algn="l" rtl="0">
              <a:lnSpc>
                <a:spcPct val="80000"/>
              </a:lnSpc>
              <a:spcBef>
                <a:spcPts val="0"/>
              </a:spcBef>
              <a:spcAft>
                <a:spcPts val="0"/>
              </a:spcAft>
              <a:buClr>
                <a:srgbClr val="000000"/>
              </a:buClr>
              <a:buSzPts val="1800"/>
              <a:buFont typeface="Arial"/>
              <a:buNone/>
            </a:pPr>
            <a:r>
              <a:rPr lang="en-GB" sz="1800" b="0" i="0" u="none" strike="noStrike" cap="none" dirty="0">
                <a:solidFill>
                  <a:srgbClr val="202729"/>
                </a:solidFill>
                <a:latin typeface="Montserrat SemiBold"/>
                <a:ea typeface="Montserrat SemiBold"/>
                <a:cs typeface="Montserrat SemiBold"/>
                <a:sym typeface="Montserrat SemiBold"/>
              </a:rPr>
              <a:t>Team Leader Name : Vignesh Naik</a:t>
            </a:r>
            <a:endParaRPr sz="1800" b="0" i="0" u="none" strike="noStrike" cap="none" dirty="0">
              <a:solidFill>
                <a:srgbClr val="202729"/>
              </a:solidFill>
              <a:latin typeface="Montserrat SemiBold"/>
              <a:ea typeface="Montserrat SemiBold"/>
              <a:cs typeface="Montserrat SemiBold"/>
              <a:sym typeface="Montserrat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3">
          <a:extLst>
            <a:ext uri="{FF2B5EF4-FFF2-40B4-BE49-F238E27FC236}">
              <a16:creationId xmlns:a16="http://schemas.microsoft.com/office/drawing/2014/main" id="{1FB5B074-2A35-A768-9D13-3812909483F3}"/>
            </a:ext>
          </a:extLst>
        </p:cNvPr>
        <p:cNvGrpSpPr/>
        <p:nvPr/>
      </p:nvGrpSpPr>
      <p:grpSpPr>
        <a:xfrm>
          <a:off x="0" y="0"/>
          <a:ext cx="0" cy="0"/>
          <a:chOff x="0" y="0"/>
          <a:chExt cx="0" cy="0"/>
        </a:xfrm>
      </p:grpSpPr>
      <p:pic>
        <p:nvPicPr>
          <p:cNvPr id="104" name="Google Shape;104;p10">
            <a:extLst>
              <a:ext uri="{FF2B5EF4-FFF2-40B4-BE49-F238E27FC236}">
                <a16:creationId xmlns:a16="http://schemas.microsoft.com/office/drawing/2014/main" id="{58F7AF5C-886F-F3DB-E9EF-6FD7057C4738}"/>
              </a:ext>
            </a:extLst>
          </p:cNvPr>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105" name="Google Shape;105;p10">
            <a:extLst>
              <a:ext uri="{FF2B5EF4-FFF2-40B4-BE49-F238E27FC236}">
                <a16:creationId xmlns:a16="http://schemas.microsoft.com/office/drawing/2014/main" id="{DF481AB6-7265-DA01-5BCB-9CBBBDA2B9CB}"/>
              </a:ext>
            </a:extLst>
          </p:cNvPr>
          <p:cNvSpPr txBox="1"/>
          <p:nvPr/>
        </p:nvSpPr>
        <p:spPr>
          <a:xfrm>
            <a:off x="268200" y="706450"/>
            <a:ext cx="8520600" cy="6039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Solutions Architecture</a:t>
            </a:r>
            <a:endParaRPr sz="1500" b="0" i="0" u="none" strike="noStrike" cap="none" dirty="0">
              <a:solidFill>
                <a:srgbClr val="616161"/>
              </a:solidFill>
              <a:latin typeface="Montserrat SemiBold"/>
              <a:ea typeface="Montserrat SemiBold"/>
              <a:cs typeface="Montserrat SemiBold"/>
              <a:sym typeface="Montserrat SemiBold"/>
            </a:endParaRPr>
          </a:p>
        </p:txBody>
      </p:sp>
      <p:sp>
        <p:nvSpPr>
          <p:cNvPr id="4" name="TextBox 3">
            <a:extLst>
              <a:ext uri="{FF2B5EF4-FFF2-40B4-BE49-F238E27FC236}">
                <a16:creationId xmlns:a16="http://schemas.microsoft.com/office/drawing/2014/main" id="{F491E146-4E24-D82B-C079-4BC738C46D4C}"/>
              </a:ext>
            </a:extLst>
          </p:cNvPr>
          <p:cNvSpPr txBox="1"/>
          <p:nvPr/>
        </p:nvSpPr>
        <p:spPr>
          <a:xfrm>
            <a:off x="268200" y="894038"/>
            <a:ext cx="8720254" cy="1600438"/>
          </a:xfrm>
          <a:prstGeom prst="rect">
            <a:avLst/>
          </a:prstGeom>
          <a:noFill/>
        </p:spPr>
        <p:txBody>
          <a:bodyPr wrap="square">
            <a:spAutoFit/>
          </a:bodyPr>
          <a:lstStyle/>
          <a:p>
            <a:endParaRPr lang="en-IN" dirty="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IN" b="1" dirty="0">
                <a:latin typeface="Calibri" panose="020F0502020204030204" pitchFamily="34" charset="0"/>
                <a:ea typeface="Calibri" panose="020F0502020204030204" pitchFamily="34" charset="0"/>
                <a:cs typeface="Calibri" panose="020F0502020204030204" pitchFamily="34" charset="0"/>
              </a:rPr>
              <a:t>Secure Sync &amp; Federated Learning Layer: </a:t>
            </a:r>
            <a:r>
              <a:rPr lang="en-IN" dirty="0">
                <a:latin typeface="Calibri" panose="020F0502020204030204" pitchFamily="34" charset="0"/>
                <a:ea typeface="Calibri" panose="020F0502020204030204" pitchFamily="34" charset="0"/>
                <a:cs typeface="Calibri" panose="020F0502020204030204" pitchFamily="34" charset="0"/>
              </a:rPr>
              <a:t>When the device is in a network area (e.g., close to a PHC), it triggers the secure sync module. This module, via Firebase or custom REST APIs, encrypts and uploads anonymized health records to a central cloud server. It also downloads updates such as improved model weights, updated nutrition information, and government health alerts. This layer enables federated learning, such that the on-device model improves over time while keeping individual data secure.</a:t>
            </a:r>
          </a:p>
          <a:p>
            <a:endParaRPr lang="en-IN" dirty="0">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6E873C02-5E0B-699E-499B-4E98B53C95A0}"/>
              </a:ext>
            </a:extLst>
          </p:cNvPr>
          <p:cNvPicPr>
            <a:picLocks noChangeAspect="1"/>
          </p:cNvPicPr>
          <p:nvPr/>
        </p:nvPicPr>
        <p:blipFill>
          <a:blip r:embed="rId4"/>
          <a:srcRect t="19298" b="6653"/>
          <a:stretch/>
        </p:blipFill>
        <p:spPr>
          <a:xfrm>
            <a:off x="3912638" y="2312019"/>
            <a:ext cx="4644936" cy="2616819"/>
          </a:xfrm>
          <a:prstGeom prst="rect">
            <a:avLst/>
          </a:prstGeom>
        </p:spPr>
      </p:pic>
      <p:sp>
        <p:nvSpPr>
          <p:cNvPr id="8" name="TextBox 7">
            <a:extLst>
              <a:ext uri="{FF2B5EF4-FFF2-40B4-BE49-F238E27FC236}">
                <a16:creationId xmlns:a16="http://schemas.microsoft.com/office/drawing/2014/main" id="{2CF77D79-0256-8A12-F27D-E174FA7E7FCD}"/>
              </a:ext>
            </a:extLst>
          </p:cNvPr>
          <p:cNvSpPr txBox="1"/>
          <p:nvPr/>
        </p:nvSpPr>
        <p:spPr>
          <a:xfrm>
            <a:off x="268200" y="2267414"/>
            <a:ext cx="3155794" cy="2246769"/>
          </a:xfrm>
          <a:prstGeom prst="rect">
            <a:avLst/>
          </a:prstGeom>
          <a:noFill/>
        </p:spPr>
        <p:txBody>
          <a:bodyPr wrap="square">
            <a:spAutoFit/>
          </a:bodyPr>
          <a:lstStyle/>
          <a:p>
            <a:pPr marL="285750" indent="-285750">
              <a:buFont typeface="Arial" panose="020B0604020202020204" pitchFamily="34" charset="0"/>
              <a:buChar char="•"/>
            </a:pPr>
            <a:r>
              <a:rPr lang="en-US" b="1" i="0" dirty="0">
                <a:effectLst/>
                <a:latin typeface="Calibri" panose="020F0502020204030204" pitchFamily="34" charset="0"/>
                <a:ea typeface="Calibri" panose="020F0502020204030204" pitchFamily="34" charset="0"/>
                <a:cs typeface="Calibri" panose="020F0502020204030204" pitchFamily="34" charset="0"/>
              </a:rPr>
              <a:t>Deployment Options:</a:t>
            </a:r>
            <a:br>
              <a:rPr lang="en-US" b="0" i="0" dirty="0">
                <a:effectLst/>
                <a:latin typeface="Calibri" panose="020F0502020204030204" pitchFamily="34" charset="0"/>
                <a:ea typeface="Calibri" panose="020F0502020204030204" pitchFamily="34" charset="0"/>
                <a:cs typeface="Calibri" panose="020F0502020204030204" pitchFamily="34" charset="0"/>
              </a:rPr>
            </a:br>
            <a:r>
              <a:rPr lang="en-US" b="0" i="0" dirty="0">
                <a:effectLst/>
                <a:latin typeface="Calibri" panose="020F0502020204030204" pitchFamily="34" charset="0"/>
                <a:ea typeface="Calibri" panose="020F0502020204030204" pitchFamily="34" charset="0"/>
                <a:cs typeface="Calibri" panose="020F0502020204030204" pitchFamily="34" charset="0"/>
              </a:rPr>
              <a:t>It comes preloaded onto rugged, cost-effective Android or Linux tablets. It has the capability to run offline with the possibility of solar charging in the off-grid location. The modular design       provides simple maintenance, </a:t>
            </a:r>
            <a:r>
              <a:rPr lang="en-US" b="0" i="0" dirty="0" err="1">
                <a:effectLst/>
                <a:latin typeface="Calibri" panose="020F0502020204030204" pitchFamily="34" charset="0"/>
                <a:ea typeface="Calibri" panose="020F0502020204030204" pitchFamily="34" charset="0"/>
                <a:cs typeface="Calibri" panose="020F0502020204030204" pitchFamily="34" charset="0"/>
              </a:rPr>
              <a:t>scalability,and</a:t>
            </a:r>
            <a:r>
              <a:rPr lang="en-US" b="0" i="0" dirty="0">
                <a:effectLst/>
                <a:latin typeface="Calibri" panose="020F0502020204030204" pitchFamily="34" charset="0"/>
                <a:ea typeface="Calibri" panose="020F0502020204030204" pitchFamily="34" charset="0"/>
                <a:cs typeface="Calibri" panose="020F0502020204030204" pitchFamily="34" charset="0"/>
              </a:rPr>
              <a:t> the ability to adjust to various rural environments.</a:t>
            </a:r>
            <a:endParaRPr lang="en-IN"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709005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pic>
        <p:nvPicPr>
          <p:cNvPr id="110" name="Google Shape;110;p11"/>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111" name="Google Shape;111;p11"/>
          <p:cNvSpPr txBox="1"/>
          <p:nvPr/>
        </p:nvSpPr>
        <p:spPr>
          <a:xfrm>
            <a:off x="268200" y="706450"/>
            <a:ext cx="8520600" cy="6039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Provide a high-level architecture diagram or a use-case diagram of your proposed solution</a:t>
            </a:r>
            <a:endParaRPr sz="1500" b="0" i="0" u="none" strike="noStrike" cap="none" dirty="0">
              <a:solidFill>
                <a:srgbClr val="616161"/>
              </a:solidFill>
              <a:latin typeface="Montserrat SemiBold"/>
              <a:ea typeface="Montserrat SemiBold"/>
              <a:cs typeface="Montserrat SemiBold"/>
              <a:sym typeface="Montserrat SemiBold"/>
            </a:endParaRPr>
          </a:p>
        </p:txBody>
      </p:sp>
      <p:pic>
        <p:nvPicPr>
          <p:cNvPr id="5" name="Picture 4">
            <a:extLst>
              <a:ext uri="{FF2B5EF4-FFF2-40B4-BE49-F238E27FC236}">
                <a16:creationId xmlns:a16="http://schemas.microsoft.com/office/drawing/2014/main" id="{E81C60F3-DCBE-592E-6E68-4FD6F43CD820}"/>
              </a:ext>
            </a:extLst>
          </p:cNvPr>
          <p:cNvPicPr>
            <a:picLocks noChangeAspect="1"/>
          </p:cNvPicPr>
          <p:nvPr/>
        </p:nvPicPr>
        <p:blipFill>
          <a:blip r:embed="rId4"/>
          <a:srcRect l="-127" t="15975" r="127" b="8188"/>
          <a:stretch/>
        </p:blipFill>
        <p:spPr>
          <a:xfrm>
            <a:off x="1643516" y="958507"/>
            <a:ext cx="4742415" cy="2064241"/>
          </a:xfrm>
          <a:prstGeom prst="rect">
            <a:avLst/>
          </a:prstGeom>
        </p:spPr>
      </p:pic>
      <p:sp>
        <p:nvSpPr>
          <p:cNvPr id="8" name="Google Shape;111;p11">
            <a:extLst>
              <a:ext uri="{FF2B5EF4-FFF2-40B4-BE49-F238E27FC236}">
                <a16:creationId xmlns:a16="http://schemas.microsoft.com/office/drawing/2014/main" id="{B0F173E5-517E-92A3-5262-8F91CFA7FCD7}"/>
              </a:ext>
            </a:extLst>
          </p:cNvPr>
          <p:cNvSpPr txBox="1"/>
          <p:nvPr/>
        </p:nvSpPr>
        <p:spPr>
          <a:xfrm>
            <a:off x="6849031" y="3744654"/>
            <a:ext cx="2823331" cy="6039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500"/>
              <a:buFont typeface="Arial"/>
              <a:buNone/>
            </a:pPr>
            <a:r>
              <a:rPr lang="en-GB" sz="1500" b="1"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Montserrat SemiBold"/>
              </a:rPr>
              <a:t>Architecture Diagram</a:t>
            </a:r>
            <a:endParaRPr sz="1500" b="1" i="0" u="none" strike="noStrike" cap="none" dirty="0">
              <a:solidFill>
                <a:srgbClr val="616161"/>
              </a:solidFill>
              <a:latin typeface="Calibri" panose="020F0502020204030204" pitchFamily="34" charset="0"/>
              <a:ea typeface="Calibri" panose="020F0502020204030204" pitchFamily="34" charset="0"/>
              <a:cs typeface="Calibri" panose="020F0502020204030204" pitchFamily="34" charset="0"/>
              <a:sym typeface="Montserrat SemiBold"/>
            </a:endParaRPr>
          </a:p>
        </p:txBody>
      </p:sp>
      <p:sp>
        <p:nvSpPr>
          <p:cNvPr id="9" name="Google Shape;111;p11">
            <a:extLst>
              <a:ext uri="{FF2B5EF4-FFF2-40B4-BE49-F238E27FC236}">
                <a16:creationId xmlns:a16="http://schemas.microsoft.com/office/drawing/2014/main" id="{6683BB6F-7AEB-ADB0-02A3-96B1307D545B}"/>
              </a:ext>
            </a:extLst>
          </p:cNvPr>
          <p:cNvSpPr txBox="1"/>
          <p:nvPr/>
        </p:nvSpPr>
        <p:spPr>
          <a:xfrm>
            <a:off x="6617781" y="1900313"/>
            <a:ext cx="2823331" cy="6039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500"/>
              <a:buFont typeface="Arial"/>
              <a:buNone/>
            </a:pPr>
            <a:r>
              <a:rPr lang="en-GB" sz="1500" b="1"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Montserrat SemiBold"/>
              </a:rPr>
              <a:t>User-Flow Diagram</a:t>
            </a:r>
            <a:endParaRPr sz="1500" b="1" i="0" u="none" strike="noStrike" cap="none" dirty="0">
              <a:solidFill>
                <a:srgbClr val="616161"/>
              </a:solidFill>
              <a:latin typeface="Calibri" panose="020F0502020204030204" pitchFamily="34" charset="0"/>
              <a:ea typeface="Calibri" panose="020F0502020204030204" pitchFamily="34" charset="0"/>
              <a:cs typeface="Calibri" panose="020F0502020204030204" pitchFamily="34" charset="0"/>
              <a:sym typeface="Montserrat SemiBold"/>
            </a:endParaRPr>
          </a:p>
        </p:txBody>
      </p:sp>
      <p:pic>
        <p:nvPicPr>
          <p:cNvPr id="3" name="Picture 2">
            <a:extLst>
              <a:ext uri="{FF2B5EF4-FFF2-40B4-BE49-F238E27FC236}">
                <a16:creationId xmlns:a16="http://schemas.microsoft.com/office/drawing/2014/main" id="{5BB979F8-BC21-01B0-07E1-859698E3C202}"/>
              </a:ext>
            </a:extLst>
          </p:cNvPr>
          <p:cNvPicPr>
            <a:picLocks noChangeAspect="1"/>
          </p:cNvPicPr>
          <p:nvPr/>
        </p:nvPicPr>
        <p:blipFill>
          <a:blip r:embed="rId5">
            <a:clrChange>
              <a:clrFrom>
                <a:srgbClr val="171717"/>
              </a:clrFrom>
              <a:clrTo>
                <a:srgbClr val="171717">
                  <a:alpha val="0"/>
                </a:srgbClr>
              </a:clrTo>
            </a:clrChange>
          </a:blip>
          <a:stretch>
            <a:fillRect/>
          </a:stretch>
        </p:blipFill>
        <p:spPr>
          <a:xfrm>
            <a:off x="528359" y="3032206"/>
            <a:ext cx="6176671" cy="185525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116" name="Google Shape;116;p12"/>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117" name="Google Shape;117;p12"/>
          <p:cNvSpPr txBox="1"/>
          <p:nvPr/>
        </p:nvSpPr>
        <p:spPr>
          <a:xfrm>
            <a:off x="311700" y="716275"/>
            <a:ext cx="8520600" cy="5535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Wireframes</a:t>
            </a:r>
            <a:endParaRPr sz="1500" b="0" i="0" u="none" strike="noStrike" cap="none" dirty="0">
              <a:solidFill>
                <a:srgbClr val="616161"/>
              </a:solidFill>
              <a:latin typeface="Montserrat SemiBold"/>
              <a:ea typeface="Montserrat SemiBold"/>
              <a:cs typeface="Montserrat SemiBold"/>
              <a:sym typeface="Montserrat SemiBold"/>
            </a:endParaRPr>
          </a:p>
        </p:txBody>
      </p:sp>
      <p:pic>
        <p:nvPicPr>
          <p:cNvPr id="5" name="Picture 4">
            <a:extLst>
              <a:ext uri="{FF2B5EF4-FFF2-40B4-BE49-F238E27FC236}">
                <a16:creationId xmlns:a16="http://schemas.microsoft.com/office/drawing/2014/main" id="{D45E5087-8E61-01FC-11B2-52A7321CA210}"/>
              </a:ext>
            </a:extLst>
          </p:cNvPr>
          <p:cNvPicPr>
            <a:picLocks noChangeAspect="1"/>
          </p:cNvPicPr>
          <p:nvPr/>
        </p:nvPicPr>
        <p:blipFill>
          <a:blip r:embed="rId4"/>
          <a:stretch>
            <a:fillRect/>
          </a:stretch>
        </p:blipFill>
        <p:spPr>
          <a:xfrm>
            <a:off x="925329" y="1390185"/>
            <a:ext cx="1986482" cy="3144644"/>
          </a:xfrm>
          <a:prstGeom prst="rect">
            <a:avLst/>
          </a:prstGeom>
        </p:spPr>
      </p:pic>
      <p:pic>
        <p:nvPicPr>
          <p:cNvPr id="7" name="Picture 6">
            <a:extLst>
              <a:ext uri="{FF2B5EF4-FFF2-40B4-BE49-F238E27FC236}">
                <a16:creationId xmlns:a16="http://schemas.microsoft.com/office/drawing/2014/main" id="{5C621E8D-8A91-2295-16ED-F304E87F2DDD}"/>
              </a:ext>
            </a:extLst>
          </p:cNvPr>
          <p:cNvPicPr>
            <a:picLocks noChangeAspect="1"/>
          </p:cNvPicPr>
          <p:nvPr/>
        </p:nvPicPr>
        <p:blipFill>
          <a:blip r:embed="rId5"/>
          <a:stretch>
            <a:fillRect/>
          </a:stretch>
        </p:blipFill>
        <p:spPr>
          <a:xfrm>
            <a:off x="3278750" y="1269775"/>
            <a:ext cx="2136509" cy="3418414"/>
          </a:xfrm>
          <a:prstGeom prst="rect">
            <a:avLst/>
          </a:prstGeom>
        </p:spPr>
      </p:pic>
      <p:pic>
        <p:nvPicPr>
          <p:cNvPr id="11" name="Picture 10">
            <a:extLst>
              <a:ext uri="{FF2B5EF4-FFF2-40B4-BE49-F238E27FC236}">
                <a16:creationId xmlns:a16="http://schemas.microsoft.com/office/drawing/2014/main" id="{BF5951F2-48EF-37EE-B800-D0AE45729CE4}"/>
              </a:ext>
            </a:extLst>
          </p:cNvPr>
          <p:cNvPicPr>
            <a:picLocks noChangeAspect="1"/>
          </p:cNvPicPr>
          <p:nvPr/>
        </p:nvPicPr>
        <p:blipFill>
          <a:blip r:embed="rId6"/>
          <a:stretch>
            <a:fillRect/>
          </a:stretch>
        </p:blipFill>
        <p:spPr>
          <a:xfrm>
            <a:off x="5782198" y="1156394"/>
            <a:ext cx="2261549" cy="361847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122" name="Google Shape;122;p13"/>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123" name="Google Shape;123;p13"/>
          <p:cNvSpPr txBox="1"/>
          <p:nvPr/>
        </p:nvSpPr>
        <p:spPr>
          <a:xfrm>
            <a:off x="311700" y="716275"/>
            <a:ext cx="8520600" cy="8058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What Datasets are we </a:t>
            </a:r>
            <a:r>
              <a:rPr lang="en-GB" sz="1500" dirty="0">
                <a:solidFill>
                  <a:schemeClr val="dk1"/>
                </a:solidFill>
                <a:latin typeface="Montserrat SemiBold"/>
                <a:ea typeface="Montserrat SemiBold"/>
                <a:cs typeface="Montserrat SemiBold"/>
                <a:sym typeface="Montserrat SemiBold"/>
              </a:rPr>
              <a:t>using?</a:t>
            </a:r>
            <a:endParaRPr sz="1500" b="0" i="0" u="none" strike="noStrike" cap="none" dirty="0">
              <a:solidFill>
                <a:srgbClr val="616161"/>
              </a:solidFill>
              <a:latin typeface="Montserrat SemiBold"/>
              <a:ea typeface="Montserrat SemiBold"/>
              <a:cs typeface="Montserrat SemiBold"/>
              <a:sym typeface="Montserrat SemiBold"/>
            </a:endParaRPr>
          </a:p>
        </p:txBody>
      </p:sp>
      <p:sp>
        <p:nvSpPr>
          <p:cNvPr id="3" name="TextBox 2">
            <a:extLst>
              <a:ext uri="{FF2B5EF4-FFF2-40B4-BE49-F238E27FC236}">
                <a16:creationId xmlns:a16="http://schemas.microsoft.com/office/drawing/2014/main" id="{4BF0FB5D-D1BE-9F2E-61BF-43783B703FF5}"/>
              </a:ext>
            </a:extLst>
          </p:cNvPr>
          <p:cNvSpPr txBox="1"/>
          <p:nvPr/>
        </p:nvSpPr>
        <p:spPr>
          <a:xfrm>
            <a:off x="509239" y="1663804"/>
            <a:ext cx="4631472" cy="1815882"/>
          </a:xfrm>
          <a:prstGeom prst="rect">
            <a:avLst/>
          </a:prstGeom>
          <a:noFill/>
        </p:spPr>
        <p:txBody>
          <a:bodyPr wrap="square">
            <a:spAutoFit/>
          </a:bodyPr>
          <a:lstStyle/>
          <a:p>
            <a:r>
              <a:rPr lang="en-US" b="0" i="0" dirty="0">
                <a:effectLst/>
                <a:latin typeface="Open Sans" panose="020B0606030504020204" pitchFamily="34" charset="0"/>
              </a:rPr>
              <a:t>Datasets comprise publicly accessible resources such as HMIS datasets from the Government of India, AI4Bharat corpora for nutrition and language data, and maternal health knowledge bases. </a:t>
            </a:r>
          </a:p>
          <a:p>
            <a:endParaRPr lang="en-US" dirty="0">
              <a:latin typeface="Open Sans" panose="020B0606030504020204" pitchFamily="34" charset="0"/>
            </a:endParaRPr>
          </a:p>
          <a:p>
            <a:r>
              <a:rPr lang="en-US" b="0" i="0" dirty="0">
                <a:effectLst/>
                <a:latin typeface="Open Sans" panose="020B0606030504020204" pitchFamily="34" charset="0"/>
              </a:rPr>
              <a:t>Also included will be user-generated data (patient case records entered by ASHA workers) and synthetic data for training on regional language variations.</a:t>
            </a:r>
            <a:endParaRPr lang="en-IN" dirty="0"/>
          </a:p>
        </p:txBody>
      </p:sp>
      <p:pic>
        <p:nvPicPr>
          <p:cNvPr id="5" name="Picture 4">
            <a:extLst>
              <a:ext uri="{FF2B5EF4-FFF2-40B4-BE49-F238E27FC236}">
                <a16:creationId xmlns:a16="http://schemas.microsoft.com/office/drawing/2014/main" id="{4D429B26-8037-28AA-FF32-33C5118940D8}"/>
              </a:ext>
            </a:extLst>
          </p:cNvPr>
          <p:cNvPicPr>
            <a:picLocks noChangeAspect="1"/>
          </p:cNvPicPr>
          <p:nvPr/>
        </p:nvPicPr>
        <p:blipFill>
          <a:blip r:embed="rId4"/>
          <a:stretch>
            <a:fillRect/>
          </a:stretch>
        </p:blipFill>
        <p:spPr>
          <a:xfrm>
            <a:off x="5302478" y="1675234"/>
            <a:ext cx="3220561" cy="2147041"/>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pic>
        <p:nvPicPr>
          <p:cNvPr id="128" name="Google Shape;128;p15"/>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129" name="Google Shape;129;p15"/>
          <p:cNvSpPr txBox="1"/>
          <p:nvPr/>
        </p:nvSpPr>
        <p:spPr>
          <a:xfrm>
            <a:off x="311700" y="716275"/>
            <a:ext cx="8520600" cy="9570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And it’s all offline, on-device </a:t>
            </a:r>
            <a:endParaRPr sz="1500" b="0" i="0" u="none" strike="noStrike" cap="none" dirty="0">
              <a:solidFill>
                <a:srgbClr val="616161"/>
              </a:solidFill>
              <a:latin typeface="Montserrat SemiBold"/>
              <a:ea typeface="Montserrat SemiBold"/>
              <a:cs typeface="Montserrat SemiBold"/>
              <a:sym typeface="Montserrat SemiBold"/>
            </a:endParaRPr>
          </a:p>
        </p:txBody>
      </p:sp>
      <p:sp>
        <p:nvSpPr>
          <p:cNvPr id="3" name="TextBox 2">
            <a:extLst>
              <a:ext uri="{FF2B5EF4-FFF2-40B4-BE49-F238E27FC236}">
                <a16:creationId xmlns:a16="http://schemas.microsoft.com/office/drawing/2014/main" id="{7385444C-B433-B060-C1E6-0F077EA89535}"/>
              </a:ext>
            </a:extLst>
          </p:cNvPr>
          <p:cNvSpPr txBox="1"/>
          <p:nvPr/>
        </p:nvSpPr>
        <p:spPr>
          <a:xfrm>
            <a:off x="311700" y="1556082"/>
            <a:ext cx="4631472" cy="2031325"/>
          </a:xfrm>
          <a:prstGeom prst="rect">
            <a:avLst/>
          </a:prstGeom>
          <a:noFill/>
        </p:spPr>
        <p:txBody>
          <a:bodyPr wrap="square">
            <a:spAutoFit/>
          </a:bodyPr>
          <a:lstStyle/>
          <a:p>
            <a:r>
              <a:rPr lang="en-IN" dirty="0">
                <a:latin typeface="Calibri" panose="020F0502020204030204" pitchFamily="34" charset="0"/>
                <a:ea typeface="Calibri" panose="020F0502020204030204" pitchFamily="34" charset="0"/>
                <a:cs typeface="Calibri" panose="020F0502020204030204" pitchFamily="34" charset="0"/>
              </a:rPr>
              <a:t>The solution is largely on-device, with the Meta </a:t>
            </a:r>
            <a:r>
              <a:rPr lang="en-IN" dirty="0" err="1">
                <a:latin typeface="Calibri" panose="020F0502020204030204" pitchFamily="34" charset="0"/>
                <a:ea typeface="Calibri" panose="020F0502020204030204" pitchFamily="34" charset="0"/>
                <a:cs typeface="Calibri" panose="020F0502020204030204" pitchFamily="34" charset="0"/>
              </a:rPr>
              <a:t>LLaMA</a:t>
            </a:r>
            <a:r>
              <a:rPr lang="en-IN" dirty="0">
                <a:latin typeface="Calibri" panose="020F0502020204030204" pitchFamily="34" charset="0"/>
                <a:ea typeface="Calibri" panose="020F0502020204030204" pitchFamily="34" charset="0"/>
                <a:cs typeface="Calibri" panose="020F0502020204030204" pitchFamily="34" charset="0"/>
              </a:rPr>
              <a:t> model being fine-tuned to do all the important computation locally for real-time responsiveness. </a:t>
            </a:r>
          </a:p>
          <a:p>
            <a:r>
              <a:rPr lang="en-IN" dirty="0">
                <a:latin typeface="Calibri" panose="020F0502020204030204" pitchFamily="34" charset="0"/>
                <a:ea typeface="Calibri" panose="020F0502020204030204" pitchFamily="34" charset="0"/>
                <a:cs typeface="Calibri" panose="020F0502020204030204" pitchFamily="34" charset="0"/>
              </a:rPr>
              <a:t>Cloud services are utilized only for periodic sync—uploading anonymized health records and downloading updates like improved model weights and new health data. </a:t>
            </a:r>
          </a:p>
          <a:p>
            <a:r>
              <a:rPr lang="en-IN" dirty="0">
                <a:latin typeface="Calibri" panose="020F0502020204030204" pitchFamily="34" charset="0"/>
                <a:ea typeface="Calibri" panose="020F0502020204030204" pitchFamily="34" charset="0"/>
                <a:cs typeface="Calibri" panose="020F0502020204030204" pitchFamily="34" charset="0"/>
              </a:rPr>
              <a:t>This offline-first approach reduces reliance on constant connectivity, lowers operational expenses, and makes the system work even in regions with low network coverage.</a:t>
            </a:r>
          </a:p>
        </p:txBody>
      </p:sp>
      <p:pic>
        <p:nvPicPr>
          <p:cNvPr id="5" name="Picture 4">
            <a:extLst>
              <a:ext uri="{FF2B5EF4-FFF2-40B4-BE49-F238E27FC236}">
                <a16:creationId xmlns:a16="http://schemas.microsoft.com/office/drawing/2014/main" id="{00DBE996-5CC0-3809-C7E9-96BEB8CF10AB}"/>
              </a:ext>
            </a:extLst>
          </p:cNvPr>
          <p:cNvPicPr>
            <a:picLocks noChangeAspect="1"/>
          </p:cNvPicPr>
          <p:nvPr/>
        </p:nvPicPr>
        <p:blipFill>
          <a:blip r:embed="rId4"/>
          <a:stretch>
            <a:fillRect/>
          </a:stretch>
        </p:blipFill>
        <p:spPr>
          <a:xfrm>
            <a:off x="5254872" y="1510984"/>
            <a:ext cx="3369690" cy="223871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pic>
        <p:nvPicPr>
          <p:cNvPr id="140" name="Google Shape;140;p17"/>
          <p:cNvPicPr preferRelativeResize="0"/>
          <p:nvPr/>
        </p:nvPicPr>
        <p:blipFill rotWithShape="1">
          <a:blip r:embed="rId3">
            <a:alphaModFix/>
          </a:blip>
          <a:srcRect/>
          <a:stretch/>
        </p:blipFill>
        <p:spPr>
          <a:xfrm>
            <a:off x="0" y="0"/>
            <a:ext cx="9144003" cy="514349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Google Shape;62;p3"/>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63" name="Google Shape;63;p3"/>
          <p:cNvSpPr txBox="1"/>
          <p:nvPr/>
        </p:nvSpPr>
        <p:spPr>
          <a:xfrm>
            <a:off x="479860" y="747164"/>
            <a:ext cx="8517600" cy="4659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100"/>
              </a:spcAft>
              <a:buClr>
                <a:srgbClr val="000000"/>
              </a:buClr>
              <a:buSzPts val="1500"/>
              <a:buFont typeface="Arial"/>
              <a:buNone/>
            </a:pPr>
            <a:r>
              <a:rPr lang="en-GB" sz="1500" i="0" u="none" strike="noStrike" cap="none" dirty="0">
                <a:solidFill>
                  <a:schemeClr val="dk1"/>
                </a:solidFill>
                <a:latin typeface="Montserrat SemiBold"/>
                <a:ea typeface="Montserrat SemiBold"/>
                <a:cs typeface="Montserrat SemiBold"/>
                <a:sym typeface="Montserrat SemiBold"/>
              </a:rPr>
              <a:t>Problem </a:t>
            </a:r>
            <a:endParaRPr sz="1500" b="0" i="0" u="none" strike="noStrike" cap="none" dirty="0">
              <a:solidFill>
                <a:srgbClr val="616161"/>
              </a:solidFill>
              <a:latin typeface="Montserrat SemiBold"/>
              <a:ea typeface="Montserrat SemiBold"/>
              <a:cs typeface="Montserrat SemiBold"/>
              <a:sym typeface="Montserrat SemiBold"/>
            </a:endParaRPr>
          </a:p>
        </p:txBody>
      </p:sp>
      <p:sp>
        <p:nvSpPr>
          <p:cNvPr id="3" name="TextBox 2">
            <a:extLst>
              <a:ext uri="{FF2B5EF4-FFF2-40B4-BE49-F238E27FC236}">
                <a16:creationId xmlns:a16="http://schemas.microsoft.com/office/drawing/2014/main" id="{B05AED1D-2FBD-8102-5109-4C813639A861}"/>
              </a:ext>
            </a:extLst>
          </p:cNvPr>
          <p:cNvSpPr txBox="1"/>
          <p:nvPr/>
        </p:nvSpPr>
        <p:spPr>
          <a:xfrm>
            <a:off x="479860" y="3325843"/>
            <a:ext cx="8062331" cy="954107"/>
          </a:xfrm>
          <a:prstGeom prst="rect">
            <a:avLst/>
          </a:prstGeom>
          <a:noFill/>
        </p:spPr>
        <p:txBody>
          <a:bodyPr wrap="square">
            <a:spAutoFit/>
          </a:bodyPr>
          <a:lstStyle/>
          <a:p>
            <a:r>
              <a:rPr lang="en-US" b="0" i="0" dirty="0">
                <a:effectLst/>
                <a:latin typeface="Calibri" panose="020F0502020204030204" pitchFamily="34" charset="0"/>
                <a:ea typeface="Calibri" panose="020F0502020204030204" pitchFamily="34" charset="0"/>
                <a:cs typeface="Calibri" panose="020F0502020204030204" pitchFamily="34" charset="0"/>
              </a:rPr>
              <a:t>Rural India suffers from high infant mortality because of </a:t>
            </a:r>
            <a:r>
              <a:rPr lang="en-US" b="1" i="0" dirty="0">
                <a:effectLst/>
                <a:latin typeface="Calibri" panose="020F0502020204030204" pitchFamily="34" charset="0"/>
                <a:ea typeface="Calibri" panose="020F0502020204030204" pitchFamily="34" charset="0"/>
                <a:cs typeface="Calibri" panose="020F0502020204030204" pitchFamily="34" charset="0"/>
              </a:rPr>
              <a:t>undernutrition</a:t>
            </a:r>
            <a:r>
              <a:rPr lang="en-US" b="0" i="0" dirty="0">
                <a:effectLst/>
                <a:latin typeface="Calibri" panose="020F0502020204030204" pitchFamily="34" charset="0"/>
                <a:ea typeface="Calibri" panose="020F0502020204030204" pitchFamily="34" charset="0"/>
                <a:cs typeface="Calibri" panose="020F0502020204030204" pitchFamily="34" charset="0"/>
              </a:rPr>
              <a:t> and late detection of </a:t>
            </a:r>
            <a:r>
              <a:rPr lang="en-US" b="1" i="0" dirty="0">
                <a:effectLst/>
                <a:latin typeface="Calibri" panose="020F0502020204030204" pitchFamily="34" charset="0"/>
                <a:ea typeface="Calibri" panose="020F0502020204030204" pitchFamily="34" charset="0"/>
                <a:cs typeface="Calibri" panose="020F0502020204030204" pitchFamily="34" charset="0"/>
              </a:rPr>
              <a:t>pregnancy complications</a:t>
            </a:r>
            <a:r>
              <a:rPr lang="en-US" b="0" i="0" dirty="0">
                <a:effectLst/>
                <a:latin typeface="Calibri" panose="020F0502020204030204" pitchFamily="34" charset="0"/>
                <a:ea typeface="Calibri" panose="020F0502020204030204" pitchFamily="34" charset="0"/>
                <a:cs typeface="Calibri" panose="020F0502020204030204" pitchFamily="34" charset="0"/>
              </a:rPr>
              <a:t>. ASHA/ANM workers do not have digital tools to provide</a:t>
            </a:r>
            <a:r>
              <a:rPr lang="en-US" b="1" i="0" dirty="0">
                <a:effectLst/>
                <a:latin typeface="Calibri" panose="020F0502020204030204" pitchFamily="34" charset="0"/>
                <a:ea typeface="Calibri" panose="020F0502020204030204" pitchFamily="34" charset="0"/>
                <a:cs typeface="Calibri" panose="020F0502020204030204" pitchFamily="34" charset="0"/>
              </a:rPr>
              <a:t> context-specific, language-friendly advice</a:t>
            </a:r>
            <a:r>
              <a:rPr lang="en-US" b="0" i="0" dirty="0">
                <a:effectLst/>
                <a:latin typeface="Calibri" panose="020F0502020204030204" pitchFamily="34" charset="0"/>
                <a:ea typeface="Calibri" panose="020F0502020204030204" pitchFamily="34" charset="0"/>
                <a:cs typeface="Calibri" panose="020F0502020204030204" pitchFamily="34" charset="0"/>
              </a:rPr>
              <a:t> offline. This is exacerbated by </a:t>
            </a:r>
            <a:r>
              <a:rPr lang="en-US" b="1" i="0" dirty="0">
                <a:effectLst/>
                <a:latin typeface="Calibri" panose="020F0502020204030204" pitchFamily="34" charset="0"/>
                <a:ea typeface="Calibri" panose="020F0502020204030204" pitchFamily="34" charset="0"/>
                <a:cs typeface="Calibri" panose="020F0502020204030204" pitchFamily="34" charset="0"/>
              </a:rPr>
              <a:t>weak connectivity and language issues</a:t>
            </a:r>
            <a:r>
              <a:rPr lang="en-US" b="0" i="0" dirty="0">
                <a:effectLst/>
                <a:latin typeface="Calibri" panose="020F0502020204030204" pitchFamily="34" charset="0"/>
                <a:ea typeface="Calibri" panose="020F0502020204030204" pitchFamily="34" charset="0"/>
                <a:cs typeface="Calibri" panose="020F0502020204030204" pitchFamily="34" charset="0"/>
              </a:rPr>
              <a:t>, preventing timely interventions and efficient data management.</a:t>
            </a:r>
            <a:endParaRPr lang="en-IN" dirty="0">
              <a:latin typeface="Calibri" panose="020F0502020204030204" pitchFamily="34" charset="0"/>
              <a:ea typeface="Calibri" panose="020F0502020204030204" pitchFamily="34" charset="0"/>
              <a:cs typeface="Calibri" panose="020F0502020204030204" pitchFamily="34" charset="0"/>
            </a:endParaRPr>
          </a:p>
        </p:txBody>
      </p:sp>
      <p:sp>
        <p:nvSpPr>
          <p:cNvPr id="5" name="Oval 4">
            <a:extLst>
              <a:ext uri="{FF2B5EF4-FFF2-40B4-BE49-F238E27FC236}">
                <a16:creationId xmlns:a16="http://schemas.microsoft.com/office/drawing/2014/main" id="{145B0427-3ACB-BEE0-C545-1B8B5D4D6FC0}"/>
              </a:ext>
            </a:extLst>
          </p:cNvPr>
          <p:cNvSpPr/>
          <p:nvPr/>
        </p:nvSpPr>
        <p:spPr>
          <a:xfrm>
            <a:off x="1107688" y="1329450"/>
            <a:ext cx="2810108" cy="1763620"/>
          </a:xfrm>
          <a:prstGeom prst="ellipse">
            <a:avLst/>
          </a:prstGeom>
          <a:blipFill>
            <a:blip r:embed="rId4"/>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BCAA59D-2270-E3EB-EE87-B60C75807F06}"/>
              </a:ext>
            </a:extLst>
          </p:cNvPr>
          <p:cNvSpPr/>
          <p:nvPr/>
        </p:nvSpPr>
        <p:spPr>
          <a:xfrm>
            <a:off x="4570499" y="1329450"/>
            <a:ext cx="2810108" cy="1763620"/>
          </a:xfrm>
          <a:prstGeom prst="ellipse">
            <a:avLst/>
          </a:prstGeom>
          <a:blipFill>
            <a:blip r:embed="rId5"/>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pic>
        <p:nvPicPr>
          <p:cNvPr id="68" name="Google Shape;68;p4"/>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69" name="Google Shape;69;p4"/>
          <p:cNvSpPr txBox="1"/>
          <p:nvPr/>
        </p:nvSpPr>
        <p:spPr>
          <a:xfrm>
            <a:off x="253727" y="723182"/>
            <a:ext cx="8517600" cy="4659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100"/>
              </a:spcAft>
              <a:buNone/>
            </a:pPr>
            <a:r>
              <a:rPr lang="en-GB" sz="1500" dirty="0">
                <a:solidFill>
                  <a:schemeClr val="dk1"/>
                </a:solidFill>
                <a:latin typeface="Montserrat SemiBold"/>
                <a:ea typeface="Montserrat SemiBold"/>
                <a:cs typeface="Montserrat SemiBold"/>
                <a:sym typeface="Montserrat SemiBold"/>
              </a:rPr>
              <a:t>Our Solution</a:t>
            </a:r>
            <a:endParaRPr sz="1500" b="0" i="0" u="none" strike="noStrike" cap="none" dirty="0">
              <a:solidFill>
                <a:schemeClr val="dk1"/>
              </a:solidFill>
              <a:latin typeface="Montserrat SemiBold"/>
              <a:ea typeface="Montserrat SemiBold"/>
              <a:cs typeface="Montserrat SemiBold"/>
              <a:sym typeface="Montserrat SemiBold"/>
            </a:endParaRPr>
          </a:p>
        </p:txBody>
      </p:sp>
      <p:sp>
        <p:nvSpPr>
          <p:cNvPr id="3" name="TextBox 2">
            <a:extLst>
              <a:ext uri="{FF2B5EF4-FFF2-40B4-BE49-F238E27FC236}">
                <a16:creationId xmlns:a16="http://schemas.microsoft.com/office/drawing/2014/main" id="{CABC4D8E-5F99-4D53-8126-5CE73530F336}"/>
              </a:ext>
            </a:extLst>
          </p:cNvPr>
          <p:cNvSpPr txBox="1"/>
          <p:nvPr/>
        </p:nvSpPr>
        <p:spPr>
          <a:xfrm>
            <a:off x="508970" y="1722537"/>
            <a:ext cx="7858427" cy="954107"/>
          </a:xfrm>
          <a:prstGeom prst="rect">
            <a:avLst/>
          </a:prstGeom>
          <a:noFill/>
        </p:spPr>
        <p:txBody>
          <a:bodyPr wrap="square">
            <a:spAutoFit/>
          </a:bodyPr>
          <a:lstStyle/>
          <a:p>
            <a:r>
              <a:rPr lang="en-US" dirty="0">
                <a:latin typeface="Calibri" panose="020F0502020204030204" pitchFamily="34" charset="0"/>
                <a:ea typeface="Calibri" panose="020F0502020204030204" pitchFamily="34" charset="0"/>
                <a:cs typeface="Calibri" panose="020F0502020204030204" pitchFamily="34" charset="0"/>
              </a:rPr>
              <a:t>We propose an </a:t>
            </a:r>
            <a:r>
              <a:rPr lang="en-US" b="1" dirty="0">
                <a:latin typeface="Calibri" panose="020F0502020204030204" pitchFamily="34" charset="0"/>
                <a:ea typeface="Calibri" panose="020F0502020204030204" pitchFamily="34" charset="0"/>
                <a:cs typeface="Calibri" panose="020F0502020204030204" pitchFamily="34" charset="0"/>
              </a:rPr>
              <a:t>offline tablet </a:t>
            </a:r>
            <a:r>
              <a:rPr lang="en-US" dirty="0">
                <a:latin typeface="Calibri" panose="020F0502020204030204" pitchFamily="34" charset="0"/>
                <a:ea typeface="Calibri" panose="020F0502020204030204" pitchFamily="34" charset="0"/>
                <a:cs typeface="Calibri" panose="020F0502020204030204" pitchFamily="34" charset="0"/>
              </a:rPr>
              <a:t>powered by an </a:t>
            </a:r>
            <a:r>
              <a:rPr lang="en-US" b="1" dirty="0">
                <a:latin typeface="Calibri" panose="020F0502020204030204" pitchFamily="34" charset="0"/>
                <a:ea typeface="Calibri" panose="020F0502020204030204" pitchFamily="34" charset="0"/>
                <a:cs typeface="Calibri" panose="020F0502020204030204" pitchFamily="34" charset="0"/>
              </a:rPr>
              <a:t>optimized Meta </a:t>
            </a:r>
            <a:r>
              <a:rPr lang="en-US" b="1" dirty="0" err="1">
                <a:latin typeface="Calibri" panose="020F0502020204030204" pitchFamily="34" charset="0"/>
                <a:ea typeface="Calibri" panose="020F0502020204030204" pitchFamily="34" charset="0"/>
                <a:cs typeface="Calibri" panose="020F0502020204030204" pitchFamily="34" charset="0"/>
              </a:rPr>
              <a:t>LLaMA</a:t>
            </a:r>
            <a:r>
              <a:rPr lang="en-US" b="1" dirty="0">
                <a:latin typeface="Calibri" panose="020F0502020204030204" pitchFamily="34" charset="0"/>
                <a:ea typeface="Calibri" panose="020F0502020204030204" pitchFamily="34" charset="0"/>
                <a:cs typeface="Calibri" panose="020F0502020204030204" pitchFamily="34" charset="0"/>
              </a:rPr>
              <a:t> model</a:t>
            </a:r>
            <a:r>
              <a:rPr lang="en-US" dirty="0">
                <a:latin typeface="Calibri" panose="020F0502020204030204" pitchFamily="34" charset="0"/>
                <a:ea typeface="Calibri" panose="020F0502020204030204" pitchFamily="34" charset="0"/>
                <a:cs typeface="Calibri" panose="020F0502020204030204" pitchFamily="34" charset="0"/>
              </a:rPr>
              <a:t>. It offers </a:t>
            </a:r>
            <a:r>
              <a:rPr lang="en-US" b="1" dirty="0">
                <a:latin typeface="Calibri" panose="020F0502020204030204" pitchFamily="34" charset="0"/>
                <a:ea typeface="Calibri" panose="020F0502020204030204" pitchFamily="34" charset="0"/>
                <a:cs typeface="Calibri" panose="020F0502020204030204" pitchFamily="34" charset="0"/>
              </a:rPr>
              <a:t>real-time, voice-based support in Indian languages </a:t>
            </a:r>
            <a:r>
              <a:rPr lang="en-US" dirty="0">
                <a:latin typeface="Calibri" panose="020F0502020204030204" pitchFamily="34" charset="0"/>
                <a:ea typeface="Calibri" panose="020F0502020204030204" pitchFamily="34" charset="0"/>
                <a:cs typeface="Calibri" panose="020F0502020204030204" pitchFamily="34" charset="0"/>
              </a:rPr>
              <a:t>using ASR (Whisper/Indic-ASR) and TTS (</a:t>
            </a:r>
            <a:r>
              <a:rPr lang="en-US" dirty="0" err="1">
                <a:latin typeface="Calibri" panose="020F0502020204030204" pitchFamily="34" charset="0"/>
                <a:ea typeface="Calibri" panose="020F0502020204030204" pitchFamily="34" charset="0"/>
                <a:cs typeface="Calibri" panose="020F0502020204030204" pitchFamily="34" charset="0"/>
              </a:rPr>
              <a:t>Vakyansh</a:t>
            </a:r>
            <a:r>
              <a:rPr lang="en-US" dirty="0">
                <a:latin typeface="Calibri" panose="020F0502020204030204" pitchFamily="34" charset="0"/>
                <a:ea typeface="Calibri" panose="020F0502020204030204" pitchFamily="34" charset="0"/>
                <a:cs typeface="Calibri" panose="020F0502020204030204" pitchFamily="34" charset="0"/>
              </a:rPr>
              <a:t>). The assistant provides </a:t>
            </a:r>
            <a:r>
              <a:rPr lang="en-US" b="1" dirty="0">
                <a:latin typeface="Calibri" panose="020F0502020204030204" pitchFamily="34" charset="0"/>
                <a:ea typeface="Calibri" panose="020F0502020204030204" pitchFamily="34" charset="0"/>
                <a:cs typeface="Calibri" panose="020F0502020204030204" pitchFamily="34" charset="0"/>
              </a:rPr>
              <a:t>localized dietary advice</a:t>
            </a:r>
            <a:r>
              <a:rPr lang="en-US" dirty="0">
                <a:latin typeface="Calibri" panose="020F0502020204030204" pitchFamily="34" charset="0"/>
                <a:ea typeface="Calibri" panose="020F0502020204030204" pitchFamily="34" charset="0"/>
                <a:cs typeface="Calibri" panose="020F0502020204030204" pitchFamily="34" charset="0"/>
              </a:rPr>
              <a:t>, </a:t>
            </a:r>
            <a:r>
              <a:rPr lang="en-US" b="1" dirty="0">
                <a:latin typeface="Calibri" panose="020F0502020204030204" pitchFamily="34" charset="0"/>
                <a:ea typeface="Calibri" panose="020F0502020204030204" pitchFamily="34" charset="0"/>
                <a:cs typeface="Calibri" panose="020F0502020204030204" pitchFamily="34" charset="0"/>
              </a:rPr>
              <a:t>flags high-risk pregnancies </a:t>
            </a:r>
            <a:r>
              <a:rPr lang="en-US" dirty="0">
                <a:latin typeface="Calibri" panose="020F0502020204030204" pitchFamily="34" charset="0"/>
                <a:ea typeface="Calibri" panose="020F0502020204030204" pitchFamily="34" charset="0"/>
                <a:cs typeface="Calibri" panose="020F0502020204030204" pitchFamily="34" charset="0"/>
              </a:rPr>
              <a:t>from symptom inputs, and securely stores patient data. With internet access, it syncs anonymized data and updates via Firebase or REST APIs.</a:t>
            </a:r>
            <a:endParaRPr lang="en-IN" dirty="0">
              <a:latin typeface="Calibri" panose="020F0502020204030204" pitchFamily="34" charset="0"/>
              <a:ea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6B48AFBE-8C4A-ADEC-081B-6867B43B8640}"/>
              </a:ext>
            </a:extLst>
          </p:cNvPr>
          <p:cNvSpPr txBox="1"/>
          <p:nvPr/>
        </p:nvSpPr>
        <p:spPr>
          <a:xfrm>
            <a:off x="311699" y="2740516"/>
            <a:ext cx="4126485" cy="1384995"/>
          </a:xfrm>
          <a:prstGeom prst="rect">
            <a:avLst/>
          </a:prstGeom>
          <a:noFill/>
        </p:spPr>
        <p:txBody>
          <a:bodyPr wrap="square">
            <a:spAutoFit/>
          </a:bodyPr>
          <a:lstStyle/>
          <a:p>
            <a:r>
              <a:rPr lang="en-US" b="1" i="0" dirty="0">
                <a:effectLst/>
                <a:latin typeface="Calibri" panose="020F0502020204030204" pitchFamily="34" charset="0"/>
                <a:ea typeface="Calibri" panose="020F0502020204030204" pitchFamily="34" charset="0"/>
                <a:cs typeface="Calibri" panose="020F0502020204030204" pitchFamily="34" charset="0"/>
              </a:rPr>
              <a:t>What makes our solution different? </a:t>
            </a:r>
          </a:p>
          <a:p>
            <a:r>
              <a:rPr lang="en-US" dirty="0">
                <a:latin typeface="Calibri" panose="020F0502020204030204" pitchFamily="34" charset="0"/>
                <a:ea typeface="Calibri" panose="020F0502020204030204" pitchFamily="34" charset="0"/>
                <a:cs typeface="Calibri" panose="020F0502020204030204" pitchFamily="34" charset="0"/>
              </a:rPr>
              <a:t>Offline-first and voice-enabled, our system works reliably in low-resource settings, offering culturally aware advice without internet. Federated sync ensures continuous improvement without compromising user privacy.</a:t>
            </a:r>
            <a:endParaRPr lang="en-IN" dirty="0">
              <a:latin typeface="Calibri" panose="020F0502020204030204" pitchFamily="34" charset="0"/>
              <a:ea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9CE0C4B9-F983-46BE-7B5C-A55B6B2C1D02}"/>
              </a:ext>
            </a:extLst>
          </p:cNvPr>
          <p:cNvSpPr txBox="1"/>
          <p:nvPr/>
        </p:nvSpPr>
        <p:spPr>
          <a:xfrm>
            <a:off x="4326675" y="2529340"/>
            <a:ext cx="4631472" cy="1600438"/>
          </a:xfrm>
          <a:prstGeom prst="rect">
            <a:avLst/>
          </a:prstGeom>
          <a:noFill/>
        </p:spPr>
        <p:txBody>
          <a:bodyPr wrap="square">
            <a:spAutoFit/>
          </a:bodyPr>
          <a:lstStyle/>
          <a:p>
            <a:br>
              <a:rPr lang="en-US" b="0" i="0" dirty="0">
                <a:effectLst/>
                <a:latin typeface="Calibri" panose="020F0502020204030204" pitchFamily="34" charset="0"/>
                <a:ea typeface="Calibri" panose="020F0502020204030204" pitchFamily="34" charset="0"/>
                <a:cs typeface="Calibri" panose="020F0502020204030204" pitchFamily="34" charset="0"/>
              </a:rPr>
            </a:br>
            <a:r>
              <a:rPr lang="en-US" b="1" i="0" dirty="0">
                <a:effectLst/>
                <a:latin typeface="Calibri" panose="020F0502020204030204" pitchFamily="34" charset="0"/>
                <a:ea typeface="Calibri" panose="020F0502020204030204" pitchFamily="34" charset="0"/>
                <a:cs typeface="Calibri" panose="020F0502020204030204" pitchFamily="34" charset="0"/>
              </a:rPr>
              <a:t>Impact: </a:t>
            </a:r>
          </a:p>
          <a:p>
            <a:r>
              <a:rPr lang="en-US" b="0" i="0" dirty="0">
                <a:effectLst/>
                <a:latin typeface="Calibri" panose="020F0502020204030204" pitchFamily="34" charset="0"/>
                <a:ea typeface="Calibri" panose="020F0502020204030204" pitchFamily="34" charset="0"/>
                <a:cs typeface="Calibri" panose="020F0502020204030204" pitchFamily="34" charset="0"/>
              </a:rPr>
              <a:t>Reduced infant and maternal mortality, reduced Anemia Cases in Infants, empowered ASHA/ANM workers in making informed decisions, enhanced follow-up of vaccination and nutrition programs, and reduced healthcare data management complexity.</a:t>
            </a:r>
            <a:endParaRPr lang="en-IN" dirty="0">
              <a:latin typeface="Calibri" panose="020F0502020204030204" pitchFamily="34" charset="0"/>
              <a:ea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BFBC520B-C6CF-DBD7-75E0-51D5BDF4E71C}"/>
              </a:ext>
            </a:extLst>
          </p:cNvPr>
          <p:cNvSpPr txBox="1"/>
          <p:nvPr/>
        </p:nvSpPr>
        <p:spPr>
          <a:xfrm>
            <a:off x="311700" y="4074514"/>
            <a:ext cx="4208261" cy="738664"/>
          </a:xfrm>
          <a:prstGeom prst="rect">
            <a:avLst/>
          </a:prstGeom>
          <a:noFill/>
        </p:spPr>
        <p:txBody>
          <a:bodyPr wrap="square">
            <a:spAutoFit/>
          </a:bodyPr>
          <a:lstStyle/>
          <a:p>
            <a:r>
              <a:rPr lang="en-US" b="1" i="0" dirty="0">
                <a:effectLst/>
                <a:latin typeface="Calibri" panose="020F0502020204030204" pitchFamily="34" charset="0"/>
                <a:ea typeface="Calibri" panose="020F0502020204030204" pitchFamily="34" charset="0"/>
                <a:cs typeface="Calibri" panose="020F0502020204030204" pitchFamily="34" charset="0"/>
              </a:rPr>
              <a:t>USP: </a:t>
            </a:r>
            <a:r>
              <a:rPr lang="en-US" b="0" i="0" dirty="0">
                <a:effectLst/>
                <a:latin typeface="Calibri" panose="020F0502020204030204" pitchFamily="34" charset="0"/>
                <a:ea typeface="Calibri" panose="020F0502020204030204" pitchFamily="34" charset="0"/>
                <a:cs typeface="Calibri" panose="020F0502020204030204" pitchFamily="34" charset="0"/>
              </a:rPr>
              <a:t>Offline AI assistance, in-region language interactions, personalized health advice, and secure automated data gathering.</a:t>
            </a:r>
          </a:p>
        </p:txBody>
      </p:sp>
      <p:sp>
        <p:nvSpPr>
          <p:cNvPr id="10" name="Rectangle: Rounded Corners 9">
            <a:extLst>
              <a:ext uri="{FF2B5EF4-FFF2-40B4-BE49-F238E27FC236}">
                <a16:creationId xmlns:a16="http://schemas.microsoft.com/office/drawing/2014/main" id="{A09940D6-1CA9-E109-A764-0966B584A14E}"/>
              </a:ext>
            </a:extLst>
          </p:cNvPr>
          <p:cNvSpPr/>
          <p:nvPr/>
        </p:nvSpPr>
        <p:spPr>
          <a:xfrm>
            <a:off x="341971" y="1735412"/>
            <a:ext cx="8274205" cy="979033"/>
          </a:xfrm>
          <a:prstGeom prst="round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Google Shape;69;p4">
            <a:extLst>
              <a:ext uri="{FF2B5EF4-FFF2-40B4-BE49-F238E27FC236}">
                <a16:creationId xmlns:a16="http://schemas.microsoft.com/office/drawing/2014/main" id="{054D756E-84BA-A34B-56EF-D14B7447A3C7}"/>
              </a:ext>
            </a:extLst>
          </p:cNvPr>
          <p:cNvSpPr txBox="1"/>
          <p:nvPr/>
        </p:nvSpPr>
        <p:spPr>
          <a:xfrm>
            <a:off x="261161" y="996347"/>
            <a:ext cx="8517600" cy="4659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100"/>
              </a:spcAft>
              <a:buNone/>
            </a:pPr>
            <a:r>
              <a:rPr lang="en-GB" sz="1500" dirty="0">
                <a:solidFill>
                  <a:schemeClr val="bg2"/>
                </a:solidFill>
                <a:latin typeface="Montserrat SemiBold"/>
                <a:ea typeface="Montserrat SemiBold"/>
                <a:cs typeface="Montserrat SemiBold"/>
                <a:sym typeface="Montserrat SemiBold"/>
              </a:rPr>
              <a:t>How we differentiate? And what impact we aim to create?</a:t>
            </a:r>
            <a:endParaRPr sz="1500" b="0" i="0" u="none" strike="noStrike" cap="none" dirty="0">
              <a:solidFill>
                <a:schemeClr val="bg2"/>
              </a:solidFill>
              <a:latin typeface="Montserrat SemiBold"/>
              <a:ea typeface="Montserrat SemiBold"/>
              <a:cs typeface="Montserrat SemiBold"/>
              <a:sym typeface="Montserrat Semi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Google Shape;74;p5"/>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75" name="Google Shape;75;p5"/>
          <p:cNvSpPr txBox="1"/>
          <p:nvPr/>
        </p:nvSpPr>
        <p:spPr>
          <a:xfrm>
            <a:off x="311700" y="747400"/>
            <a:ext cx="8520600" cy="9663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100"/>
              </a:spcAft>
              <a:buClr>
                <a:srgbClr val="000000"/>
              </a:buClr>
              <a:buSzPts val="1500"/>
              <a:buFont typeface="Arial"/>
              <a:buNone/>
            </a:pPr>
            <a:r>
              <a:rPr lang="en-GB" sz="1500" dirty="0">
                <a:solidFill>
                  <a:schemeClr val="dk1"/>
                </a:solidFill>
                <a:latin typeface="Montserrat SemiBold"/>
                <a:ea typeface="Montserrat SemiBold"/>
                <a:cs typeface="Montserrat SemiBold"/>
                <a:sym typeface="Montserrat SemiBold"/>
              </a:rPr>
              <a:t>Our Primary Users</a:t>
            </a:r>
            <a:endParaRPr sz="1500" b="0" i="0" u="none" strike="noStrike" cap="none" dirty="0">
              <a:solidFill>
                <a:srgbClr val="616161"/>
              </a:solidFill>
              <a:latin typeface="Montserrat SemiBold"/>
              <a:ea typeface="Montserrat SemiBold"/>
              <a:cs typeface="Montserrat SemiBold"/>
              <a:sym typeface="Montserrat SemiBold"/>
            </a:endParaRPr>
          </a:p>
        </p:txBody>
      </p:sp>
      <p:sp>
        <p:nvSpPr>
          <p:cNvPr id="3" name="TextBox 2">
            <a:extLst>
              <a:ext uri="{FF2B5EF4-FFF2-40B4-BE49-F238E27FC236}">
                <a16:creationId xmlns:a16="http://schemas.microsoft.com/office/drawing/2014/main" id="{51FC327C-7FC5-5E96-97EF-BDAE75D44183}"/>
              </a:ext>
            </a:extLst>
          </p:cNvPr>
          <p:cNvSpPr txBox="1"/>
          <p:nvPr/>
        </p:nvSpPr>
        <p:spPr>
          <a:xfrm>
            <a:off x="311700" y="1557137"/>
            <a:ext cx="8520600" cy="1384995"/>
          </a:xfrm>
          <a:prstGeom prst="rect">
            <a:avLst/>
          </a:prstGeom>
          <a:noFill/>
        </p:spPr>
        <p:txBody>
          <a:bodyPr wrap="square">
            <a:spAutoFit/>
          </a:bodyPr>
          <a:lstStyle/>
          <a:p>
            <a:r>
              <a:rPr lang="en-US" b="0" i="0" dirty="0">
                <a:effectLst/>
                <a:latin typeface="Calibri" panose="020F0502020204030204" pitchFamily="34" charset="0"/>
                <a:ea typeface="Calibri" panose="020F0502020204030204" pitchFamily="34" charset="0"/>
                <a:cs typeface="Calibri" panose="020F0502020204030204" pitchFamily="34" charset="0"/>
              </a:rPr>
              <a:t>The key users of our solution are ANM and ASHA workers in rural India, who are central to infant and maternal care. Our solution uses open-source AI, in particular Meta </a:t>
            </a:r>
            <a:r>
              <a:rPr lang="en-US" b="0" i="0" dirty="0" err="1">
                <a:effectLst/>
                <a:latin typeface="Calibri" panose="020F0502020204030204" pitchFamily="34" charset="0"/>
                <a:ea typeface="Calibri" panose="020F0502020204030204" pitchFamily="34" charset="0"/>
                <a:cs typeface="Calibri" panose="020F0502020204030204" pitchFamily="34" charset="0"/>
              </a:rPr>
              <a:t>LLaMA</a:t>
            </a:r>
            <a:r>
              <a:rPr lang="en-US" b="0" i="0" dirty="0">
                <a:effectLst/>
                <a:latin typeface="Calibri" panose="020F0502020204030204" pitchFamily="34" charset="0"/>
                <a:ea typeface="Calibri" panose="020F0502020204030204" pitchFamily="34" charset="0"/>
                <a:cs typeface="Calibri" panose="020F0502020204030204" pitchFamily="34" charset="0"/>
              </a:rPr>
              <a:t> 3 fine-tuned for multi-domain maternal and infant nutritional counselling. Upon the registration of a pregnancy by the mother, high-risk cases are identified by the system and relevant dietary suggestions made for prenatal support. After childbirth, it advises personalized inputs both for mother and baby, focusing on locally accessible and culturally relevant food items.</a:t>
            </a:r>
          </a:p>
          <a:p>
            <a:endParaRPr lang="en-US" b="0" i="0" dirty="0">
              <a:effectLst/>
              <a:latin typeface="Open Sans" panose="020B0606030504020204" pitchFamily="34" charset="0"/>
            </a:endParaRPr>
          </a:p>
        </p:txBody>
      </p:sp>
      <p:sp>
        <p:nvSpPr>
          <p:cNvPr id="5" name="TextBox 4">
            <a:extLst>
              <a:ext uri="{FF2B5EF4-FFF2-40B4-BE49-F238E27FC236}">
                <a16:creationId xmlns:a16="http://schemas.microsoft.com/office/drawing/2014/main" id="{4414FF83-5F84-D847-4887-25424CF7659A}"/>
              </a:ext>
            </a:extLst>
          </p:cNvPr>
          <p:cNvSpPr txBox="1"/>
          <p:nvPr/>
        </p:nvSpPr>
        <p:spPr>
          <a:xfrm>
            <a:off x="311700" y="2778557"/>
            <a:ext cx="4126485" cy="2462213"/>
          </a:xfrm>
          <a:prstGeom prst="rect">
            <a:avLst/>
          </a:prstGeom>
          <a:noFill/>
        </p:spPr>
        <p:txBody>
          <a:bodyPr wrap="square">
            <a:spAutoFit/>
          </a:bodyPr>
          <a:lstStyle/>
          <a:p>
            <a:pPr marL="285750" indent="-285750">
              <a:buFont typeface="Arial" panose="020B0604020202020204" pitchFamily="34" charset="0"/>
              <a:buChar char="•"/>
            </a:pPr>
            <a:r>
              <a:rPr lang="en-US" b="0" i="0" dirty="0">
                <a:effectLst/>
                <a:highlight>
                  <a:srgbClr val="FFFF00"/>
                </a:highlight>
                <a:latin typeface="Calibri" panose="020F0502020204030204" pitchFamily="34" charset="0"/>
                <a:ea typeface="Calibri" panose="020F0502020204030204" pitchFamily="34" charset="0"/>
                <a:cs typeface="Calibri" panose="020F0502020204030204" pitchFamily="34" charset="0"/>
              </a:rPr>
              <a:t>On-device inference </a:t>
            </a:r>
            <a:r>
              <a:rPr lang="en-US" b="0" i="0" dirty="0">
                <a:effectLst/>
                <a:latin typeface="Calibri" panose="020F0502020204030204" pitchFamily="34" charset="0"/>
                <a:ea typeface="Calibri" panose="020F0502020204030204" pitchFamily="34" charset="0"/>
                <a:cs typeface="Calibri" panose="020F0502020204030204" pitchFamily="34" charset="0"/>
              </a:rPr>
              <a:t>allows for real-time voice-based interactions </a:t>
            </a:r>
            <a:r>
              <a:rPr lang="en-US" b="1" i="0" dirty="0">
                <a:effectLst/>
                <a:latin typeface="Calibri" panose="020F0502020204030204" pitchFamily="34" charset="0"/>
                <a:ea typeface="Calibri" panose="020F0502020204030204" pitchFamily="34" charset="0"/>
                <a:cs typeface="Calibri" panose="020F0502020204030204" pitchFamily="34" charset="0"/>
              </a:rPr>
              <a:t>without internet connectivity</a:t>
            </a:r>
            <a:r>
              <a:rPr lang="en-US" b="0" i="0" dirty="0">
                <a:effectLst/>
                <a:latin typeface="Calibri" panose="020F0502020204030204" pitchFamily="34" charset="0"/>
                <a:ea typeface="Calibri" panose="020F0502020204030204" pitchFamily="34" charset="0"/>
                <a:cs typeface="Calibri" panose="020F0502020204030204" pitchFamily="34" charset="0"/>
              </a:rPr>
              <a:t>.</a:t>
            </a:r>
          </a:p>
          <a:p>
            <a:pPr marL="285750" indent="-285750">
              <a:buFont typeface="Arial" panose="020B0604020202020204" pitchFamily="34" charset="0"/>
              <a:buChar char="•"/>
            </a:pPr>
            <a:r>
              <a:rPr lang="en-US" b="0" i="0" dirty="0">
                <a:effectLst/>
                <a:latin typeface="Calibri" panose="020F0502020204030204" pitchFamily="34" charset="0"/>
                <a:ea typeface="Calibri" panose="020F0502020204030204" pitchFamily="34" charset="0"/>
                <a:cs typeface="Calibri" panose="020F0502020204030204" pitchFamily="34" charset="0"/>
              </a:rPr>
              <a:t>Speech recognition is managed by Whisper/Indic-ASR, and natural language generation is driven by </a:t>
            </a:r>
            <a:r>
              <a:rPr lang="en-US" b="0" i="0" dirty="0" err="1">
                <a:effectLst/>
                <a:latin typeface="Calibri" panose="020F0502020204030204" pitchFamily="34" charset="0"/>
                <a:ea typeface="Calibri" panose="020F0502020204030204" pitchFamily="34" charset="0"/>
                <a:cs typeface="Calibri" panose="020F0502020204030204" pitchFamily="34" charset="0"/>
              </a:rPr>
              <a:t>Vakyansh</a:t>
            </a:r>
            <a:r>
              <a:rPr lang="en-US" b="0" i="0" dirty="0">
                <a:effectLst/>
                <a:latin typeface="Calibri" panose="020F0502020204030204" pitchFamily="34" charset="0"/>
                <a:ea typeface="Calibri" panose="020F0502020204030204" pitchFamily="34" charset="0"/>
                <a:cs typeface="Calibri" panose="020F0502020204030204" pitchFamily="34" charset="0"/>
              </a:rPr>
              <a:t> TTS, both supporting </a:t>
            </a:r>
            <a:r>
              <a:rPr lang="en-US" b="0" i="0" dirty="0">
                <a:effectLst/>
                <a:highlight>
                  <a:srgbClr val="FFFF00"/>
                </a:highlight>
                <a:latin typeface="Calibri" panose="020F0502020204030204" pitchFamily="34" charset="0"/>
                <a:ea typeface="Calibri" panose="020F0502020204030204" pitchFamily="34" charset="0"/>
                <a:cs typeface="Calibri" panose="020F0502020204030204" pitchFamily="34" charset="0"/>
              </a:rPr>
              <a:t>local Indian languages</a:t>
            </a:r>
            <a:r>
              <a:rPr lang="en-US" b="0" i="0" dirty="0">
                <a:effectLst/>
                <a:latin typeface="Calibri" panose="020F0502020204030204" pitchFamily="34" charset="0"/>
                <a:ea typeface="Calibri" panose="020F0502020204030204" pitchFamily="34" charset="0"/>
                <a:cs typeface="Calibri" panose="020F0502020204030204" pitchFamily="34" charset="0"/>
              </a:rPr>
              <a:t>.</a:t>
            </a:r>
          </a:p>
          <a:p>
            <a:pPr marL="285750" indent="-285750">
              <a:buFont typeface="Arial" panose="020B0604020202020204" pitchFamily="34" charset="0"/>
              <a:buChar char="•"/>
            </a:pPr>
            <a:r>
              <a:rPr lang="en-US" b="0" i="0" dirty="0">
                <a:effectLst/>
                <a:latin typeface="Calibri" panose="020F0502020204030204" pitchFamily="34" charset="0"/>
                <a:ea typeface="Calibri" panose="020F0502020204030204" pitchFamily="34" charset="0"/>
                <a:cs typeface="Calibri" panose="020F0502020204030204" pitchFamily="34" charset="0"/>
              </a:rPr>
              <a:t>Offline-first design provides seamless functionality in low-resource and low-connectivity regions.</a:t>
            </a:r>
          </a:p>
          <a:p>
            <a:pPr marL="285750" indent="-285750">
              <a:buFont typeface="Arial" panose="020B0604020202020204" pitchFamily="34" charset="0"/>
              <a:buChar char="•"/>
            </a:pPr>
            <a:r>
              <a:rPr lang="en-US" b="0" i="0" dirty="0">
                <a:effectLst/>
                <a:latin typeface="Calibri" panose="020F0502020204030204" pitchFamily="34" charset="0"/>
                <a:ea typeface="Calibri" panose="020F0502020204030204" pitchFamily="34" charset="0"/>
                <a:cs typeface="Calibri" panose="020F0502020204030204" pitchFamily="34" charset="0"/>
              </a:rPr>
              <a:t>Sensitive patient information is stored safely using </a:t>
            </a:r>
            <a:r>
              <a:rPr lang="en-US" b="0" i="0" dirty="0">
                <a:effectLst/>
                <a:highlight>
                  <a:srgbClr val="FFFF00"/>
                </a:highlight>
                <a:latin typeface="Calibri" panose="020F0502020204030204" pitchFamily="34" charset="0"/>
                <a:ea typeface="Calibri" panose="020F0502020204030204" pitchFamily="34" charset="0"/>
                <a:cs typeface="Calibri" panose="020F0502020204030204" pitchFamily="34" charset="0"/>
              </a:rPr>
              <a:t>encrypted local SQLite databases</a:t>
            </a:r>
            <a:r>
              <a:rPr lang="en-US" b="0" i="0" dirty="0">
                <a:effectLst/>
                <a:latin typeface="Calibri" panose="020F0502020204030204" pitchFamily="34" charset="0"/>
                <a:ea typeface="Calibri" panose="020F0502020204030204" pitchFamily="34" charset="0"/>
                <a:cs typeface="Calibri" panose="020F0502020204030204" pitchFamily="34" charset="0"/>
              </a:rPr>
              <a:t>.</a:t>
            </a:r>
          </a:p>
          <a:p>
            <a:pPr marL="285750" indent="-285750">
              <a:buFont typeface="Arial" panose="020B0604020202020204" pitchFamily="34" charset="0"/>
              <a:buChar char="•"/>
            </a:pPr>
            <a:endParaRPr lang="en-US" b="0" i="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69DF275C-A7E7-21C8-9C42-597759142F7F}"/>
              </a:ext>
            </a:extLst>
          </p:cNvPr>
          <p:cNvSpPr txBox="1"/>
          <p:nvPr/>
        </p:nvSpPr>
        <p:spPr>
          <a:xfrm>
            <a:off x="4393853" y="2778557"/>
            <a:ext cx="4534557" cy="2246769"/>
          </a:xfrm>
          <a:prstGeom prst="rect">
            <a:avLst/>
          </a:prstGeom>
          <a:noFill/>
        </p:spPr>
        <p:txBody>
          <a:bodyPr wrap="square">
            <a:spAutoFit/>
          </a:bodyPr>
          <a:lstStyle/>
          <a:p>
            <a:pPr marL="285750" indent="-285750">
              <a:buFont typeface="Arial" panose="020B0604020202020204" pitchFamily="34" charset="0"/>
              <a:buChar char="•"/>
            </a:pPr>
            <a:r>
              <a:rPr lang="en-US" b="0" i="0" dirty="0">
                <a:effectLst/>
                <a:highlight>
                  <a:srgbClr val="FFFF00"/>
                </a:highlight>
                <a:latin typeface="Calibri" panose="020F0502020204030204" pitchFamily="34" charset="0"/>
                <a:ea typeface="Calibri" panose="020F0502020204030204" pitchFamily="34" charset="0"/>
                <a:cs typeface="Calibri" panose="020F0502020204030204" pitchFamily="34" charset="0"/>
              </a:rPr>
              <a:t>Federated sync </a:t>
            </a:r>
            <a:r>
              <a:rPr lang="en-US" b="0" i="0" dirty="0">
                <a:effectLst/>
                <a:latin typeface="Calibri" panose="020F0502020204030204" pitchFamily="34" charset="0"/>
                <a:ea typeface="Calibri" panose="020F0502020204030204" pitchFamily="34" charset="0"/>
                <a:cs typeface="Calibri" panose="020F0502020204030204" pitchFamily="34" charset="0"/>
              </a:rPr>
              <a:t>updates health guidelines, dietary advice, and model weights whenever connectivity is established.</a:t>
            </a:r>
          </a:p>
          <a:p>
            <a:pPr marL="285750" indent="-285750">
              <a:buFont typeface="Arial" panose="020B0604020202020204" pitchFamily="34" charset="0"/>
              <a:buChar char="•"/>
            </a:pPr>
            <a:r>
              <a:rPr lang="en-US" b="0" i="0" dirty="0">
                <a:effectLst/>
                <a:latin typeface="Calibri" panose="020F0502020204030204" pitchFamily="34" charset="0"/>
                <a:ea typeface="Calibri" panose="020F0502020204030204" pitchFamily="34" charset="0"/>
                <a:cs typeface="Calibri" panose="020F0502020204030204" pitchFamily="34" charset="0"/>
              </a:rPr>
              <a:t>Ongoing learning from actual inputs sharpens dietary and health guidance over time.</a:t>
            </a:r>
          </a:p>
          <a:p>
            <a:pPr marL="285750" indent="-285750">
              <a:buFont typeface="Arial" panose="020B0604020202020204" pitchFamily="34" charset="0"/>
              <a:buChar char="•"/>
            </a:pPr>
            <a:r>
              <a:rPr lang="en-US" b="0" i="0" dirty="0">
                <a:effectLst/>
                <a:latin typeface="Calibri" panose="020F0502020204030204" pitchFamily="34" charset="0"/>
                <a:ea typeface="Calibri" panose="020F0502020204030204" pitchFamily="34" charset="0"/>
                <a:cs typeface="Calibri" panose="020F0502020204030204" pitchFamily="34" charset="0"/>
              </a:rPr>
              <a:t>The system equips ASHA/ANM workers with </a:t>
            </a:r>
            <a:r>
              <a:rPr lang="en-US" b="0" i="0" dirty="0">
                <a:effectLst/>
                <a:highlight>
                  <a:srgbClr val="FFFF00"/>
                </a:highlight>
                <a:latin typeface="Calibri" panose="020F0502020204030204" pitchFamily="34" charset="0"/>
                <a:ea typeface="Calibri" panose="020F0502020204030204" pitchFamily="34" charset="0"/>
                <a:cs typeface="Calibri" panose="020F0502020204030204" pitchFamily="34" charset="0"/>
              </a:rPr>
              <a:t>actionable intelligence</a:t>
            </a:r>
            <a:r>
              <a:rPr lang="en-US" b="0" i="0" dirty="0">
                <a:effectLst/>
                <a:latin typeface="Calibri" panose="020F0502020204030204" pitchFamily="34" charset="0"/>
                <a:ea typeface="Calibri" panose="020F0502020204030204" pitchFamily="34" charset="0"/>
                <a:cs typeface="Calibri" panose="020F0502020204030204" pitchFamily="34" charset="0"/>
              </a:rPr>
              <a:t>, enhancing field-level decision-making.</a:t>
            </a:r>
          </a:p>
          <a:p>
            <a:pPr marL="285750" indent="-285750">
              <a:buFont typeface="Arial" panose="020B0604020202020204" pitchFamily="34" charset="0"/>
              <a:buChar char="•"/>
            </a:pPr>
            <a:r>
              <a:rPr lang="en-US" b="0" i="0" dirty="0">
                <a:effectLst/>
                <a:latin typeface="Calibri" panose="020F0502020204030204" pitchFamily="34" charset="0"/>
                <a:ea typeface="Calibri" panose="020F0502020204030204" pitchFamily="34" charset="0"/>
                <a:cs typeface="Calibri" panose="020F0502020204030204" pitchFamily="34" charset="0"/>
              </a:rPr>
              <a:t>Delivers </a:t>
            </a:r>
            <a:r>
              <a:rPr lang="en-US" b="0" i="0" dirty="0">
                <a:effectLst/>
                <a:highlight>
                  <a:srgbClr val="FFFF00"/>
                </a:highlight>
                <a:latin typeface="Calibri" panose="020F0502020204030204" pitchFamily="34" charset="0"/>
                <a:ea typeface="Calibri" panose="020F0502020204030204" pitchFamily="34" charset="0"/>
                <a:cs typeface="Calibri" panose="020F0502020204030204" pitchFamily="34" charset="0"/>
              </a:rPr>
              <a:t>culturally appropriate and uniform care </a:t>
            </a:r>
            <a:r>
              <a:rPr lang="en-US" b="0" i="0" dirty="0">
                <a:effectLst/>
                <a:latin typeface="Calibri" panose="020F0502020204030204" pitchFamily="34" charset="0"/>
                <a:ea typeface="Calibri" panose="020F0502020204030204" pitchFamily="34" charset="0"/>
                <a:cs typeface="Calibri" panose="020F0502020204030204" pitchFamily="34" charset="0"/>
              </a:rPr>
              <a:t>during pregnancy and early motherhood.</a:t>
            </a:r>
          </a:p>
          <a:p>
            <a:pPr marL="285750" indent="-285750">
              <a:buFont typeface="Arial" panose="020B0604020202020204" pitchFamily="34" charset="0"/>
              <a:buChar char="•"/>
            </a:pPr>
            <a:endParaRPr lang="en-US" b="0" i="0" dirty="0">
              <a:effectLst/>
              <a:latin typeface="Open Sans" panose="020B0606030504020204" pitchFamily="34" charset="0"/>
            </a:endParaRPr>
          </a:p>
        </p:txBody>
      </p:sp>
      <p:sp>
        <p:nvSpPr>
          <p:cNvPr id="8" name="Google Shape;75;p5">
            <a:extLst>
              <a:ext uri="{FF2B5EF4-FFF2-40B4-BE49-F238E27FC236}">
                <a16:creationId xmlns:a16="http://schemas.microsoft.com/office/drawing/2014/main" id="{59ACD1C9-520A-CD2E-5E0D-4EC7890F2B62}"/>
              </a:ext>
            </a:extLst>
          </p:cNvPr>
          <p:cNvSpPr txBox="1"/>
          <p:nvPr/>
        </p:nvSpPr>
        <p:spPr>
          <a:xfrm>
            <a:off x="311700" y="976707"/>
            <a:ext cx="8520600" cy="9663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100"/>
              </a:spcAft>
              <a:buClr>
                <a:srgbClr val="000000"/>
              </a:buClr>
              <a:buSzPts val="1500"/>
              <a:buFont typeface="Arial"/>
              <a:buNone/>
            </a:pPr>
            <a:r>
              <a:rPr lang="en-GB" sz="1500" dirty="0">
                <a:solidFill>
                  <a:schemeClr val="bg2"/>
                </a:solidFill>
                <a:latin typeface="Montserrat SemiBold"/>
                <a:ea typeface="Montserrat SemiBold"/>
                <a:cs typeface="Montserrat SemiBold"/>
                <a:sym typeface="Montserrat SemiBold"/>
              </a:rPr>
              <a:t>How Open Source is enabling us to solve the problem efficiently</a:t>
            </a:r>
            <a:endParaRPr sz="1500" b="0" i="0" u="none" strike="noStrike" cap="none" dirty="0">
              <a:solidFill>
                <a:schemeClr val="bg2"/>
              </a:solidFill>
              <a:latin typeface="Montserrat SemiBold"/>
              <a:ea typeface="Montserrat SemiBold"/>
              <a:cs typeface="Montserrat SemiBold"/>
              <a:sym typeface="Montserrat Semi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pic>
        <p:nvPicPr>
          <p:cNvPr id="80" name="Google Shape;80;p6"/>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81" name="Google Shape;81;p6"/>
          <p:cNvSpPr txBox="1"/>
          <p:nvPr/>
        </p:nvSpPr>
        <p:spPr>
          <a:xfrm>
            <a:off x="384185" y="717580"/>
            <a:ext cx="8520600" cy="6039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10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And yes our solution is scalable too… here's how</a:t>
            </a:r>
            <a:endParaRPr sz="1500" b="0" i="0" u="none" strike="noStrike" cap="none" dirty="0">
              <a:solidFill>
                <a:schemeClr val="dk1"/>
              </a:solidFill>
              <a:latin typeface="Montserrat SemiBold"/>
              <a:ea typeface="Montserrat SemiBold"/>
              <a:cs typeface="Montserrat SemiBold"/>
              <a:sym typeface="Montserrat SemiBold"/>
            </a:endParaRPr>
          </a:p>
        </p:txBody>
      </p:sp>
      <p:sp>
        <p:nvSpPr>
          <p:cNvPr id="3" name="TextBox 2">
            <a:extLst>
              <a:ext uri="{FF2B5EF4-FFF2-40B4-BE49-F238E27FC236}">
                <a16:creationId xmlns:a16="http://schemas.microsoft.com/office/drawing/2014/main" id="{5F29B106-2E06-4207-279E-B7A17FB8381D}"/>
              </a:ext>
            </a:extLst>
          </p:cNvPr>
          <p:cNvSpPr txBox="1"/>
          <p:nvPr/>
        </p:nvSpPr>
        <p:spPr>
          <a:xfrm>
            <a:off x="382858" y="1483985"/>
            <a:ext cx="4631472" cy="2893100"/>
          </a:xfrm>
          <a:prstGeom prst="rect">
            <a:avLst/>
          </a:prstGeom>
          <a:noFill/>
        </p:spPr>
        <p:txBody>
          <a:bodyPr wrap="square">
            <a:spAutoFit/>
          </a:bodyPr>
          <a:lstStyle/>
          <a:p>
            <a:pPr marL="342900" indent="-342900">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The solution is </a:t>
            </a:r>
            <a:r>
              <a:rPr lang="en-US" b="1" dirty="0">
                <a:latin typeface="Calibri" panose="020F0502020204030204" pitchFamily="34" charset="0"/>
                <a:ea typeface="Calibri" panose="020F0502020204030204" pitchFamily="34" charset="0"/>
                <a:cs typeface="Calibri" panose="020F0502020204030204" pitchFamily="34" charset="0"/>
              </a:rPr>
              <a:t>scalable by design</a:t>
            </a:r>
            <a:r>
              <a:rPr lang="en-US" dirty="0">
                <a:latin typeface="Calibri" panose="020F0502020204030204" pitchFamily="34" charset="0"/>
                <a:ea typeface="Calibri" panose="020F0502020204030204" pitchFamily="34" charset="0"/>
                <a:cs typeface="Calibri" panose="020F0502020204030204" pitchFamily="34" charset="0"/>
              </a:rPr>
              <a:t>—it supports adding new regional languages and expanding to other health domains (e.g., child immunization, TB detection) with minimal retraining of the </a:t>
            </a:r>
            <a:r>
              <a:rPr lang="en-US" dirty="0" err="1">
                <a:latin typeface="Calibri" panose="020F0502020204030204" pitchFamily="34" charset="0"/>
                <a:ea typeface="Calibri" panose="020F0502020204030204" pitchFamily="34" charset="0"/>
                <a:cs typeface="Calibri" panose="020F0502020204030204" pitchFamily="34" charset="0"/>
              </a:rPr>
              <a:t>LLaMA</a:t>
            </a:r>
            <a:r>
              <a:rPr lang="en-US" dirty="0">
                <a:latin typeface="Calibri" panose="020F0502020204030204" pitchFamily="34" charset="0"/>
                <a:ea typeface="Calibri" panose="020F0502020204030204" pitchFamily="34" charset="0"/>
                <a:cs typeface="Calibri" panose="020F0502020204030204" pitchFamily="34" charset="0"/>
              </a:rPr>
              <a:t> model. </a:t>
            </a:r>
          </a:p>
          <a:p>
            <a:pPr marL="342900" indent="-342900">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Its </a:t>
            </a:r>
            <a:r>
              <a:rPr lang="en-US" b="1" dirty="0">
                <a:latin typeface="Calibri" panose="020F0502020204030204" pitchFamily="34" charset="0"/>
                <a:ea typeface="Calibri" panose="020F0502020204030204" pitchFamily="34" charset="0"/>
                <a:cs typeface="Calibri" panose="020F0502020204030204" pitchFamily="34" charset="0"/>
              </a:rPr>
              <a:t>open-source stack </a:t>
            </a:r>
            <a:r>
              <a:rPr lang="en-US" dirty="0">
                <a:latin typeface="Calibri" panose="020F0502020204030204" pitchFamily="34" charset="0"/>
                <a:ea typeface="Calibri" panose="020F0502020204030204" pitchFamily="34" charset="0"/>
                <a:cs typeface="Calibri" panose="020F0502020204030204" pitchFamily="34" charset="0"/>
              </a:rPr>
              <a:t>reduces costs and facilitates bulk deployment across rural areas. </a:t>
            </a:r>
          </a:p>
          <a:p>
            <a:pPr marL="342900" indent="-342900">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The </a:t>
            </a:r>
            <a:r>
              <a:rPr lang="en-US" b="1" dirty="0">
                <a:latin typeface="Calibri" panose="020F0502020204030204" pitchFamily="34" charset="0"/>
                <a:ea typeface="Calibri" panose="020F0502020204030204" pitchFamily="34" charset="0"/>
                <a:cs typeface="Calibri" panose="020F0502020204030204" pitchFamily="34" charset="0"/>
              </a:rPr>
              <a:t>offline-first architecture</a:t>
            </a:r>
            <a:r>
              <a:rPr lang="en-US" dirty="0">
                <a:latin typeface="Calibri" panose="020F0502020204030204" pitchFamily="34" charset="0"/>
                <a:ea typeface="Calibri" panose="020F0502020204030204" pitchFamily="34" charset="0"/>
                <a:cs typeface="Calibri" panose="020F0502020204030204" pitchFamily="34" charset="0"/>
              </a:rPr>
              <a:t>, combined with periodic secure cloud sync, ensures that as more data is collected, the system’s accuracy and capabilities continue to improve. </a:t>
            </a:r>
          </a:p>
          <a:p>
            <a:pPr marL="342900" indent="-342900">
              <a:buFont typeface="Arial" panose="020B0604020202020204" pitchFamily="34" charset="0"/>
              <a:buChar char="•"/>
            </a:pPr>
            <a:r>
              <a:rPr lang="en-US" b="1" dirty="0">
                <a:latin typeface="Calibri" panose="020F0502020204030204" pitchFamily="34" charset="0"/>
                <a:ea typeface="Calibri" panose="020F0502020204030204" pitchFamily="34" charset="0"/>
                <a:cs typeface="Calibri" panose="020F0502020204030204" pitchFamily="34" charset="0"/>
              </a:rPr>
              <a:t>Centralized dashboards </a:t>
            </a:r>
            <a:r>
              <a:rPr lang="en-US" dirty="0">
                <a:latin typeface="Calibri" panose="020F0502020204030204" pitchFamily="34" charset="0"/>
                <a:ea typeface="Calibri" panose="020F0502020204030204" pitchFamily="34" charset="0"/>
                <a:cs typeface="Calibri" panose="020F0502020204030204" pitchFamily="34" charset="0"/>
              </a:rPr>
              <a:t>allow for monitoring and updates across many devices, enabling easy horizontal scaling.</a:t>
            </a:r>
            <a:endParaRPr lang="en-IN" dirty="0">
              <a:latin typeface="Calibri" panose="020F0502020204030204" pitchFamily="34" charset="0"/>
              <a:ea typeface="Calibri" panose="020F0502020204030204" pitchFamily="34" charset="0"/>
              <a:cs typeface="Calibri" panose="020F0502020204030204" pitchFamily="34" charset="0"/>
            </a:endParaRPr>
          </a:p>
        </p:txBody>
      </p:sp>
      <p:sp>
        <p:nvSpPr>
          <p:cNvPr id="4" name="Rectangle: Rounded Corners 3">
            <a:extLst>
              <a:ext uri="{FF2B5EF4-FFF2-40B4-BE49-F238E27FC236}">
                <a16:creationId xmlns:a16="http://schemas.microsoft.com/office/drawing/2014/main" id="{4AF24DEB-872B-B1DD-A653-877BF3F25B37}"/>
              </a:ext>
            </a:extLst>
          </p:cNvPr>
          <p:cNvSpPr/>
          <p:nvPr/>
        </p:nvSpPr>
        <p:spPr>
          <a:xfrm>
            <a:off x="5326032" y="1207294"/>
            <a:ext cx="3435110" cy="3446482"/>
          </a:xfrm>
          <a:prstGeom prst="roundRect">
            <a:avLst/>
          </a:prstGeom>
          <a:blipFill>
            <a:blip r:embed="rId4"/>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pic>
        <p:nvPicPr>
          <p:cNvPr id="86" name="Google Shape;86;p7"/>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87" name="Google Shape;87;p7"/>
          <p:cNvSpPr txBox="1"/>
          <p:nvPr/>
        </p:nvSpPr>
        <p:spPr>
          <a:xfrm>
            <a:off x="355200" y="743600"/>
            <a:ext cx="8363100" cy="11214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0"/>
              </a:spcAft>
              <a:buClr>
                <a:srgbClr val="000000"/>
              </a:buClr>
              <a:buSzPct val="100000"/>
              <a:buFont typeface="Arial"/>
              <a:buNone/>
            </a:pPr>
            <a:r>
              <a:rPr lang="en-IN" sz="1500" b="0" i="0" u="none" strike="noStrike" cap="none" dirty="0">
                <a:solidFill>
                  <a:srgbClr val="616161"/>
                </a:solidFill>
                <a:latin typeface="Montserrat SemiBold"/>
                <a:ea typeface="Montserrat SemiBold"/>
                <a:cs typeface="Montserrat SemiBold"/>
                <a:sym typeface="Montserrat SemiBold"/>
              </a:rPr>
              <a:t>Features of our Solution.</a:t>
            </a:r>
            <a:endParaRPr sz="1400" b="0" i="0" u="none" strike="noStrike" cap="none" dirty="0">
              <a:solidFill>
                <a:srgbClr val="616161"/>
              </a:solidFill>
              <a:latin typeface="Montserrat SemiBold"/>
              <a:ea typeface="Montserrat SemiBold"/>
              <a:cs typeface="Montserrat SemiBold"/>
              <a:sym typeface="Montserrat SemiBold"/>
            </a:endParaRPr>
          </a:p>
        </p:txBody>
      </p:sp>
      <p:pic>
        <p:nvPicPr>
          <p:cNvPr id="8" name="Picture 7">
            <a:extLst>
              <a:ext uri="{FF2B5EF4-FFF2-40B4-BE49-F238E27FC236}">
                <a16:creationId xmlns:a16="http://schemas.microsoft.com/office/drawing/2014/main" id="{9F807639-810B-F916-69D3-60C51A1D01C9}"/>
              </a:ext>
            </a:extLst>
          </p:cNvPr>
          <p:cNvPicPr>
            <a:picLocks noChangeAspect="1"/>
          </p:cNvPicPr>
          <p:nvPr/>
        </p:nvPicPr>
        <p:blipFill>
          <a:blip r:embed="rId4"/>
          <a:srcRect l="-357" t="12833" r="357" b="6393"/>
          <a:stretch/>
        </p:blipFill>
        <p:spPr>
          <a:xfrm>
            <a:off x="872750" y="1069012"/>
            <a:ext cx="6763825" cy="385239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2" name="Google Shape;92;p8"/>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93" name="Google Shape;93;p8"/>
          <p:cNvSpPr txBox="1"/>
          <p:nvPr/>
        </p:nvSpPr>
        <p:spPr>
          <a:xfrm>
            <a:off x="311700" y="764450"/>
            <a:ext cx="8520600" cy="7374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What Open Source </a:t>
            </a:r>
            <a:r>
              <a:rPr lang="en-GB" sz="1500" dirty="0">
                <a:solidFill>
                  <a:schemeClr val="dk1"/>
                </a:solidFill>
                <a:latin typeface="Montserrat SemiBold"/>
                <a:ea typeface="Montserrat SemiBold"/>
                <a:cs typeface="Montserrat SemiBold"/>
                <a:sym typeface="Montserrat SemiBold"/>
              </a:rPr>
              <a:t>Tools are we intending to use?</a:t>
            </a:r>
            <a:endParaRPr sz="1500" b="0" i="0" u="none" strike="noStrike" cap="none" dirty="0">
              <a:solidFill>
                <a:srgbClr val="616161"/>
              </a:solidFill>
              <a:latin typeface="Montserrat SemiBold"/>
              <a:ea typeface="Montserrat SemiBold"/>
              <a:cs typeface="Montserrat SemiBold"/>
              <a:sym typeface="Montserrat SemiBold"/>
            </a:endParaRPr>
          </a:p>
        </p:txBody>
      </p:sp>
      <p:pic>
        <p:nvPicPr>
          <p:cNvPr id="3" name="Picture 2">
            <a:extLst>
              <a:ext uri="{FF2B5EF4-FFF2-40B4-BE49-F238E27FC236}">
                <a16:creationId xmlns:a16="http://schemas.microsoft.com/office/drawing/2014/main" id="{A3C4D9DF-7E4E-A38E-47DD-99058C7D2BC9}"/>
              </a:ext>
            </a:extLst>
          </p:cNvPr>
          <p:cNvPicPr>
            <a:picLocks noChangeAspect="1"/>
          </p:cNvPicPr>
          <p:nvPr/>
        </p:nvPicPr>
        <p:blipFill>
          <a:blip r:embed="rId4"/>
          <a:srcRect t="13186" b="5457"/>
          <a:stretch/>
        </p:blipFill>
        <p:spPr>
          <a:xfrm>
            <a:off x="4706339" y="1501850"/>
            <a:ext cx="4125961" cy="2877201"/>
          </a:xfrm>
          <a:prstGeom prst="rect">
            <a:avLst/>
          </a:prstGeom>
        </p:spPr>
      </p:pic>
      <p:sp>
        <p:nvSpPr>
          <p:cNvPr id="4" name="Rectangle 1">
            <a:extLst>
              <a:ext uri="{FF2B5EF4-FFF2-40B4-BE49-F238E27FC236}">
                <a16:creationId xmlns:a16="http://schemas.microsoft.com/office/drawing/2014/main" id="{4A6AFF3E-9B39-E1D9-DA76-1CA19326D173}"/>
              </a:ext>
            </a:extLst>
          </p:cNvPr>
          <p:cNvSpPr>
            <a:spLocks noChangeArrowheads="1"/>
          </p:cNvSpPr>
          <p:nvPr/>
        </p:nvSpPr>
        <p:spPr bwMode="auto">
          <a:xfrm>
            <a:off x="521569" y="1540658"/>
            <a:ext cx="4238661"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Meta </a:t>
            </a:r>
            <a:r>
              <a:rPr kumimoji="0" lang="en-US" altLang="en-US" b="0" i="0" u="none" strike="noStrike" cap="none" normalizeH="0" baseline="0" dirty="0" err="1">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LLaMA</a:t>
            </a:r>
            <a:r>
              <a:rPr kumimoji="0" lang="en-US" altLang="en-US"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 3</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Whisper / Indic-ASR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err="1">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Vakyansh</a:t>
            </a:r>
            <a:r>
              <a:rPr kumimoji="0" lang="en-US" altLang="en-US"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 TTS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ONNX Runtime or GGUF (for quantized model serving)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SQLite for local data storage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Firebase or custom REST APIs for secure sync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llama.cpp for on-device inference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9"/>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99" name="Google Shape;99;p9"/>
          <p:cNvSpPr txBox="1"/>
          <p:nvPr/>
        </p:nvSpPr>
        <p:spPr>
          <a:xfrm>
            <a:off x="311700" y="696600"/>
            <a:ext cx="8520600" cy="7851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Why these open source tools the most appropriate?</a:t>
            </a:r>
            <a:endParaRPr sz="1500" b="0" i="0" u="none" strike="noStrike" cap="none" dirty="0">
              <a:solidFill>
                <a:srgbClr val="616161"/>
              </a:solidFill>
              <a:latin typeface="Montserrat SemiBold"/>
              <a:ea typeface="Montserrat SemiBold"/>
              <a:cs typeface="Montserrat SemiBold"/>
              <a:sym typeface="Montserrat SemiBold"/>
            </a:endParaRPr>
          </a:p>
        </p:txBody>
      </p:sp>
      <p:sp>
        <p:nvSpPr>
          <p:cNvPr id="3" name="TextBox 2">
            <a:extLst>
              <a:ext uri="{FF2B5EF4-FFF2-40B4-BE49-F238E27FC236}">
                <a16:creationId xmlns:a16="http://schemas.microsoft.com/office/drawing/2014/main" id="{3D85CFC3-4230-A136-AFB8-307383AA6DAC}"/>
              </a:ext>
            </a:extLst>
          </p:cNvPr>
          <p:cNvSpPr txBox="1"/>
          <p:nvPr/>
        </p:nvSpPr>
        <p:spPr>
          <a:xfrm>
            <a:off x="311700" y="1655475"/>
            <a:ext cx="8276040" cy="2893100"/>
          </a:xfrm>
          <a:prstGeom prst="rect">
            <a:avLst/>
          </a:prstGeom>
          <a:noFill/>
        </p:spPr>
        <p:txBody>
          <a:bodyPr wrap="square">
            <a:spAutoFit/>
          </a:bodyPr>
          <a:lstStyle/>
          <a:p>
            <a:pPr marL="285750" indent="-285750">
              <a:buFont typeface="Arial" panose="020B0604020202020204" pitchFamily="34" charset="0"/>
              <a:buChar char="•"/>
            </a:pPr>
            <a:r>
              <a:rPr lang="en-US" b="0" i="0" dirty="0">
                <a:effectLst/>
                <a:latin typeface="Calibri" panose="020F0502020204030204" pitchFamily="34" charset="0"/>
                <a:ea typeface="Calibri" panose="020F0502020204030204" pitchFamily="34" charset="0"/>
                <a:cs typeface="Calibri" panose="020F0502020204030204" pitchFamily="34" charset="0"/>
              </a:rPr>
              <a:t>Meta's </a:t>
            </a:r>
            <a:r>
              <a:rPr lang="en-US" b="0" i="0" dirty="0" err="1">
                <a:effectLst/>
                <a:latin typeface="Calibri" panose="020F0502020204030204" pitchFamily="34" charset="0"/>
                <a:ea typeface="Calibri" panose="020F0502020204030204" pitchFamily="34" charset="0"/>
                <a:cs typeface="Calibri" panose="020F0502020204030204" pitchFamily="34" charset="0"/>
              </a:rPr>
              <a:t>LLaMA</a:t>
            </a:r>
            <a:r>
              <a:rPr lang="en-US" b="0" i="0" dirty="0">
                <a:effectLst/>
                <a:latin typeface="Calibri" panose="020F0502020204030204" pitchFamily="34" charset="0"/>
                <a:ea typeface="Calibri" panose="020F0502020204030204" pitchFamily="34" charset="0"/>
                <a:cs typeface="Calibri" panose="020F0502020204030204" pitchFamily="34" charset="0"/>
              </a:rPr>
              <a:t> 3 is a lightweight yet potent NLP model best suited for on-device inference, which is critical in low-resource environments.</a:t>
            </a:r>
          </a:p>
          <a:p>
            <a:pPr marL="285750" indent="-285750">
              <a:buFont typeface="Arial" panose="020B0604020202020204" pitchFamily="34" charset="0"/>
              <a:buChar char="•"/>
            </a:pPr>
            <a:r>
              <a:rPr lang="en-US" b="0" i="0" dirty="0">
                <a:effectLst/>
                <a:latin typeface="Calibri" panose="020F0502020204030204" pitchFamily="34" charset="0"/>
                <a:ea typeface="Calibri" panose="020F0502020204030204" pitchFamily="34" charset="0"/>
                <a:cs typeface="Calibri" panose="020F0502020204030204" pitchFamily="34" charset="0"/>
              </a:rPr>
              <a:t>Whisper and Indic-ASR enable strong speech recognition in Indian languages with the accuracy needed for voice input.</a:t>
            </a:r>
          </a:p>
          <a:p>
            <a:pPr marL="285750" indent="-285750">
              <a:buFont typeface="Arial" panose="020B0604020202020204" pitchFamily="34" charset="0"/>
              <a:buChar char="•"/>
            </a:pPr>
            <a:r>
              <a:rPr lang="en-US" b="0" i="0" dirty="0" err="1">
                <a:effectLst/>
                <a:latin typeface="Calibri" panose="020F0502020204030204" pitchFamily="34" charset="0"/>
                <a:ea typeface="Calibri" panose="020F0502020204030204" pitchFamily="34" charset="0"/>
                <a:cs typeface="Calibri" panose="020F0502020204030204" pitchFamily="34" charset="0"/>
              </a:rPr>
              <a:t>Vakyansh</a:t>
            </a:r>
            <a:r>
              <a:rPr lang="en-US" b="0" i="0" dirty="0">
                <a:effectLst/>
                <a:latin typeface="Calibri" panose="020F0502020204030204" pitchFamily="34" charset="0"/>
                <a:ea typeface="Calibri" panose="020F0502020204030204" pitchFamily="34" charset="0"/>
                <a:cs typeface="Calibri" panose="020F0502020204030204" pitchFamily="34" charset="0"/>
              </a:rPr>
              <a:t> TTS generates natural-sounding, intelligible speech output in regional dialects, which is critical for non-literate users.</a:t>
            </a:r>
          </a:p>
          <a:p>
            <a:pPr marL="285750" indent="-285750">
              <a:buFont typeface="Arial" panose="020B0604020202020204" pitchFamily="34" charset="0"/>
              <a:buChar char="•"/>
            </a:pPr>
            <a:r>
              <a:rPr lang="en-US" b="0" i="0" dirty="0">
                <a:effectLst/>
                <a:latin typeface="Calibri" panose="020F0502020204030204" pitchFamily="34" charset="0"/>
                <a:ea typeface="Calibri" panose="020F0502020204030204" pitchFamily="34" charset="0"/>
                <a:cs typeface="Calibri" panose="020F0502020204030204" pitchFamily="34" charset="0"/>
              </a:rPr>
              <a:t>ONNX Runtime or GGUF performs inference  optimization, minimizing computational workload and power consumption, making the solution feasible on low-cost tablets.</a:t>
            </a:r>
          </a:p>
          <a:p>
            <a:pPr marL="285750" indent="-285750">
              <a:buFont typeface="Arial" panose="020B0604020202020204" pitchFamily="34" charset="0"/>
              <a:buChar char="•"/>
            </a:pPr>
            <a:r>
              <a:rPr lang="en-US" b="0" i="0" dirty="0">
                <a:effectLst/>
                <a:latin typeface="Calibri" panose="020F0502020204030204" pitchFamily="34" charset="0"/>
                <a:ea typeface="Calibri" panose="020F0502020204030204" pitchFamily="34" charset="0"/>
                <a:cs typeface="Calibri" panose="020F0502020204030204" pitchFamily="34" charset="0"/>
              </a:rPr>
              <a:t>SQLite provides secure local storage, and Firebase or custom REST APIs provide secure, encrypted data synchronization when connected.</a:t>
            </a:r>
          </a:p>
          <a:p>
            <a:pPr marL="285750" indent="-285750">
              <a:buFont typeface="Arial" panose="020B0604020202020204" pitchFamily="34" charset="0"/>
              <a:buChar char="•"/>
            </a:pPr>
            <a:r>
              <a:rPr lang="en-US" b="0" i="0" dirty="0">
                <a:effectLst/>
                <a:latin typeface="Calibri" panose="020F0502020204030204" pitchFamily="34" charset="0"/>
                <a:ea typeface="Calibri" panose="020F0502020204030204" pitchFamily="34" charset="0"/>
                <a:cs typeface="Calibri" panose="020F0502020204030204" pitchFamily="34" charset="0"/>
              </a:rPr>
              <a:t>This open-source stack is customizable, affordable, and built to honor user privacy—addressing the distinct challenges of rural healthcare.</a:t>
            </a:r>
            <a:endParaRPr lang="en-IN"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Google Shape;104;p10"/>
          <p:cNvPicPr preferRelativeResize="0"/>
          <p:nvPr/>
        </p:nvPicPr>
        <p:blipFill rotWithShape="1">
          <a:blip r:embed="rId3">
            <a:alphaModFix/>
          </a:blip>
          <a:srcRect/>
          <a:stretch/>
        </p:blipFill>
        <p:spPr>
          <a:xfrm>
            <a:off x="0" y="0"/>
            <a:ext cx="9144003" cy="5143490"/>
          </a:xfrm>
          <a:prstGeom prst="rect">
            <a:avLst/>
          </a:prstGeom>
          <a:noFill/>
          <a:ln>
            <a:noFill/>
          </a:ln>
        </p:spPr>
      </p:pic>
      <p:sp>
        <p:nvSpPr>
          <p:cNvPr id="105" name="Google Shape;105;p10"/>
          <p:cNvSpPr txBox="1"/>
          <p:nvPr/>
        </p:nvSpPr>
        <p:spPr>
          <a:xfrm>
            <a:off x="268200" y="706450"/>
            <a:ext cx="8520600" cy="6039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0"/>
              </a:spcAft>
              <a:buClr>
                <a:srgbClr val="000000"/>
              </a:buClr>
              <a:buSzPts val="1500"/>
              <a:buFont typeface="Arial"/>
              <a:buNone/>
            </a:pPr>
            <a:r>
              <a:rPr lang="en-GB" sz="1500" b="0" i="0" u="none" strike="noStrike" cap="none" dirty="0">
                <a:solidFill>
                  <a:schemeClr val="dk1"/>
                </a:solidFill>
                <a:latin typeface="Montserrat SemiBold"/>
                <a:ea typeface="Montserrat SemiBold"/>
                <a:cs typeface="Montserrat SemiBold"/>
                <a:sym typeface="Montserrat SemiBold"/>
              </a:rPr>
              <a:t>Solutions Architecture</a:t>
            </a:r>
            <a:endParaRPr sz="1500" b="0" i="0" u="none" strike="noStrike" cap="none" dirty="0">
              <a:solidFill>
                <a:srgbClr val="616161"/>
              </a:solidFill>
              <a:latin typeface="Montserrat SemiBold"/>
              <a:ea typeface="Montserrat SemiBold"/>
              <a:cs typeface="Montserrat SemiBold"/>
              <a:sym typeface="Montserrat SemiBold"/>
            </a:endParaRPr>
          </a:p>
        </p:txBody>
      </p:sp>
      <p:sp>
        <p:nvSpPr>
          <p:cNvPr id="5" name="TextBox 4">
            <a:extLst>
              <a:ext uri="{FF2B5EF4-FFF2-40B4-BE49-F238E27FC236}">
                <a16:creationId xmlns:a16="http://schemas.microsoft.com/office/drawing/2014/main" id="{C52F20B3-79AE-754D-1E39-07C35E647530}"/>
              </a:ext>
            </a:extLst>
          </p:cNvPr>
          <p:cNvSpPr txBox="1"/>
          <p:nvPr/>
        </p:nvSpPr>
        <p:spPr>
          <a:xfrm>
            <a:off x="268200" y="1114442"/>
            <a:ext cx="8520600" cy="3970318"/>
          </a:xfrm>
          <a:prstGeom prst="rect">
            <a:avLst/>
          </a:prstGeom>
          <a:noFill/>
        </p:spPr>
        <p:txBody>
          <a:bodyPr wrap="square">
            <a:spAutoFit/>
          </a:bodyPr>
          <a:lstStyle/>
          <a:p>
            <a:r>
              <a:rPr lang="en-IN" dirty="0">
                <a:latin typeface="Calibri" panose="020F0502020204030204" pitchFamily="34" charset="0"/>
                <a:ea typeface="Calibri" panose="020F0502020204030204" pitchFamily="34" charset="0"/>
                <a:cs typeface="Calibri" panose="020F0502020204030204" pitchFamily="34" charset="0"/>
              </a:rPr>
              <a:t>Our solution design is for an offline-first, fault-tolerant system that delivers smart health assistance in rural regions. It consists of five major layers:</a:t>
            </a:r>
          </a:p>
          <a:p>
            <a:endParaRPr lang="en-IN" dirty="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IN" b="1" dirty="0">
                <a:latin typeface="Calibri" panose="020F0502020204030204" pitchFamily="34" charset="0"/>
                <a:ea typeface="Calibri" panose="020F0502020204030204" pitchFamily="34" charset="0"/>
                <a:cs typeface="Calibri" panose="020F0502020204030204" pitchFamily="34" charset="0"/>
              </a:rPr>
              <a:t>Voice Interface Layer: </a:t>
            </a:r>
            <a:r>
              <a:rPr lang="en-IN" dirty="0">
                <a:latin typeface="Calibri" panose="020F0502020204030204" pitchFamily="34" charset="0"/>
                <a:ea typeface="Calibri" panose="020F0502020204030204" pitchFamily="34" charset="0"/>
                <a:cs typeface="Calibri" panose="020F0502020204030204" pitchFamily="34" charset="0"/>
              </a:rPr>
              <a:t>This layer takes care of all voice interactions. ASHA/ANM workers utter their questions in their mother tongue. A built-in ASR engine—based on Whisper or Indic-ASR—converts the speech into text. In parallel, a TTS system (</a:t>
            </a:r>
            <a:r>
              <a:rPr lang="en-IN" dirty="0" err="1">
                <a:latin typeface="Calibri" panose="020F0502020204030204" pitchFamily="34" charset="0"/>
                <a:ea typeface="Calibri" panose="020F0502020204030204" pitchFamily="34" charset="0"/>
                <a:cs typeface="Calibri" panose="020F0502020204030204" pitchFamily="34" charset="0"/>
              </a:rPr>
              <a:t>Vakyansh</a:t>
            </a:r>
            <a:r>
              <a:rPr lang="en-IN" dirty="0">
                <a:latin typeface="Calibri" panose="020F0502020204030204" pitchFamily="34" charset="0"/>
                <a:ea typeface="Calibri" panose="020F0502020204030204" pitchFamily="34" charset="0"/>
                <a:cs typeface="Calibri" panose="020F0502020204030204" pitchFamily="34" charset="0"/>
              </a:rPr>
              <a:t>) renders text replies back into good audio. This two-way ability provides a natural conversational flow.</a:t>
            </a:r>
          </a:p>
          <a:p>
            <a:pPr marL="285750" indent="-285750">
              <a:buFont typeface="Arial" panose="020B0604020202020204" pitchFamily="34" charset="0"/>
              <a:buChar char="•"/>
            </a:pPr>
            <a:r>
              <a:rPr lang="en-IN" b="1" dirty="0">
                <a:latin typeface="Calibri" panose="020F0502020204030204" pitchFamily="34" charset="0"/>
                <a:ea typeface="Calibri" panose="020F0502020204030204" pitchFamily="34" charset="0"/>
                <a:cs typeface="Calibri" panose="020F0502020204030204" pitchFamily="34" charset="0"/>
              </a:rPr>
              <a:t>AI Inference Layer: </a:t>
            </a:r>
            <a:r>
              <a:rPr lang="en-IN" dirty="0">
                <a:latin typeface="Calibri" panose="020F0502020204030204" pitchFamily="34" charset="0"/>
                <a:ea typeface="Calibri" panose="020F0502020204030204" pitchFamily="34" charset="0"/>
                <a:cs typeface="Calibri" panose="020F0502020204030204" pitchFamily="34" charset="0"/>
              </a:rPr>
              <a:t>At its </a:t>
            </a:r>
            <a:r>
              <a:rPr lang="en-IN" dirty="0" err="1">
                <a:latin typeface="Calibri" panose="020F0502020204030204" pitchFamily="34" charset="0"/>
                <a:ea typeface="Calibri" panose="020F0502020204030204" pitchFamily="34" charset="0"/>
                <a:cs typeface="Calibri" panose="020F0502020204030204" pitchFamily="34" charset="0"/>
              </a:rPr>
              <a:t>center</a:t>
            </a:r>
            <a:r>
              <a:rPr lang="en-IN" dirty="0">
                <a:latin typeface="Calibri" panose="020F0502020204030204" pitchFamily="34" charset="0"/>
                <a:ea typeface="Calibri" panose="020F0502020204030204" pitchFamily="34" charset="0"/>
                <a:cs typeface="Calibri" panose="020F0502020204030204" pitchFamily="34" charset="0"/>
              </a:rPr>
              <a:t> is the optimized Meta </a:t>
            </a:r>
            <a:r>
              <a:rPr lang="en-IN" dirty="0" err="1">
                <a:latin typeface="Calibri" panose="020F0502020204030204" pitchFamily="34" charset="0"/>
                <a:ea typeface="Calibri" panose="020F0502020204030204" pitchFamily="34" charset="0"/>
                <a:cs typeface="Calibri" panose="020F0502020204030204" pitchFamily="34" charset="0"/>
              </a:rPr>
              <a:t>LLaMA</a:t>
            </a:r>
            <a:r>
              <a:rPr lang="en-IN" dirty="0">
                <a:latin typeface="Calibri" panose="020F0502020204030204" pitchFamily="34" charset="0"/>
                <a:ea typeface="Calibri" panose="020F0502020204030204" pitchFamily="34" charset="0"/>
                <a:cs typeface="Calibri" panose="020F0502020204030204" pitchFamily="34" charset="0"/>
              </a:rPr>
              <a:t> 3 model, tuned for on-device efficiency. Through frameworks such as ONNX Runtime or GGUF (via llama.cpp), the model reads the transcribed text to determine the query and provide accurate answers. The inference engine is crafted to run well on budget tablet hardware.</a:t>
            </a:r>
          </a:p>
          <a:p>
            <a:pPr marL="285750" indent="-285750">
              <a:buFont typeface="Arial" panose="020B0604020202020204" pitchFamily="34" charset="0"/>
              <a:buChar char="•"/>
            </a:pPr>
            <a:r>
              <a:rPr lang="en-IN" b="1" dirty="0">
                <a:latin typeface="Calibri" panose="020F0502020204030204" pitchFamily="34" charset="0"/>
                <a:ea typeface="Calibri" panose="020F0502020204030204" pitchFamily="34" charset="0"/>
                <a:cs typeface="Calibri" panose="020F0502020204030204" pitchFamily="34" charset="0"/>
              </a:rPr>
              <a:t>Personalization &amp; Alert Engine : </a:t>
            </a:r>
            <a:r>
              <a:rPr lang="en-IN" dirty="0">
                <a:latin typeface="Calibri" panose="020F0502020204030204" pitchFamily="34" charset="0"/>
                <a:ea typeface="Calibri" panose="020F0502020204030204" pitchFamily="34" charset="0"/>
                <a:cs typeface="Calibri" panose="020F0502020204030204" pitchFamily="34" charset="0"/>
              </a:rPr>
              <a:t>This module incorporates patient-specific information like patient history, regional eating habits, and local campaign health details. It personalizes diet suggestions and highlights high-risk signs. Reminders are sent for important events like due dates for immunization or antenatal checkup for timely intervention.</a:t>
            </a:r>
          </a:p>
          <a:p>
            <a:pPr marL="285750" indent="-285750">
              <a:buFont typeface="Arial" panose="020B0604020202020204" pitchFamily="34" charset="0"/>
              <a:buChar char="•"/>
            </a:pPr>
            <a:r>
              <a:rPr lang="en-IN" dirty="0">
                <a:latin typeface="Calibri" panose="020F0502020204030204" pitchFamily="34" charset="0"/>
                <a:ea typeface="Calibri" panose="020F0502020204030204" pitchFamily="34" charset="0"/>
                <a:cs typeface="Calibri" panose="020F0502020204030204" pitchFamily="34" charset="0"/>
              </a:rPr>
              <a:t>All </a:t>
            </a:r>
            <a:r>
              <a:rPr lang="en-IN" b="1" dirty="0">
                <a:latin typeface="Calibri" panose="020F0502020204030204" pitchFamily="34" charset="0"/>
                <a:ea typeface="Calibri" panose="020F0502020204030204" pitchFamily="34" charset="0"/>
                <a:cs typeface="Calibri" panose="020F0502020204030204" pitchFamily="34" charset="0"/>
              </a:rPr>
              <a:t>patient data</a:t>
            </a:r>
            <a:r>
              <a:rPr lang="en-IN" dirty="0">
                <a:latin typeface="Calibri" panose="020F0502020204030204" pitchFamily="34" charset="0"/>
                <a:ea typeface="Calibri" panose="020F0502020204030204" pitchFamily="34" charset="0"/>
                <a:cs typeface="Calibri" panose="020F0502020204030204" pitchFamily="34" charset="0"/>
              </a:rPr>
              <a:t>, interaction records, and config settings are stored in an encrypted SQLite database within the device in a secure way. All this local data store is such that health records are kept available even offline and ensure data integrity and privacy.</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1339</Words>
  <Application>Microsoft Office PowerPoint</Application>
  <PresentationFormat>On-screen Show (16:9)</PresentationFormat>
  <Paragraphs>68</Paragraphs>
  <Slides>15</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Montserrat SemiBold</vt:lpstr>
      <vt:lpstr>Open Sans</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Vignesh</dc:creator>
  <cp:lastModifiedBy>Vignesh Naik</cp:lastModifiedBy>
  <cp:revision>2</cp:revision>
  <dcterms:modified xsi:type="dcterms:W3CDTF">2025-04-06T12:26:40Z</dcterms:modified>
</cp:coreProperties>
</file>